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2" r:id="rId3"/>
    <p:sldId id="259" r:id="rId5"/>
    <p:sldId id="263" r:id="rId6"/>
    <p:sldId id="260" r:id="rId7"/>
    <p:sldId id="267" r:id="rId8"/>
    <p:sldId id="269" r:id="rId9"/>
    <p:sldId id="268" r:id="rId10"/>
    <p:sldId id="264" r:id="rId11"/>
    <p:sldId id="270" r:id="rId12"/>
    <p:sldId id="271" r:id="rId13"/>
    <p:sldId id="276" r:id="rId14"/>
    <p:sldId id="274" r:id="rId15"/>
    <p:sldId id="284" r:id="rId16"/>
    <p:sldId id="290" r:id="rId17"/>
    <p:sldId id="285" r:id="rId18"/>
    <p:sldId id="291" r:id="rId19"/>
    <p:sldId id="286" r:id="rId20"/>
    <p:sldId id="292" r:id="rId21"/>
    <p:sldId id="287" r:id="rId22"/>
    <p:sldId id="293" r:id="rId23"/>
    <p:sldId id="277" r:id="rId24"/>
    <p:sldId id="273" r:id="rId25"/>
    <p:sldId id="275" r:id="rId26"/>
    <p:sldId id="272" r:id="rId27"/>
    <p:sldId id="278" r:id="rId28"/>
    <p:sldId id="261" r:id="rId29"/>
    <p:sldId id="289" r:id="rId30"/>
    <p:sldId id="288" r:id="rId31"/>
    <p:sldId id="306" r:id="rId32"/>
    <p:sldId id="29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ten"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24.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FBB2AB-5B0E-429A-A295-9CF32E073C9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FBB2AB-5B0E-429A-A295-9CF32E073C9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FBB2AB-5B0E-429A-A295-9CF32E073C9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notesSlide" Target="../notesSlides/notesSl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tags" Target="../tags/tag3.xml"/><Relationship Id="rId2" Type="http://schemas.openxmlformats.org/officeDocument/2006/relationships/image" Target="../media/image26.png"/><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tags" Target="../tags/tag5.xml"/><Relationship Id="rId2" Type="http://schemas.openxmlformats.org/officeDocument/2006/relationships/image" Target="../media/image29.png"/><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tags" Target="../tags/tag8.xml"/><Relationship Id="rId4" Type="http://schemas.openxmlformats.org/officeDocument/2006/relationships/image" Target="../media/image32.png"/><Relationship Id="rId3" Type="http://schemas.openxmlformats.org/officeDocument/2006/relationships/tags" Target="../tags/tag7.xml"/><Relationship Id="rId2" Type="http://schemas.openxmlformats.org/officeDocument/2006/relationships/image" Target="../media/image31.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11.xml"/><Relationship Id="rId2" Type="http://schemas.openxmlformats.org/officeDocument/2006/relationships/image" Target="../media/image34.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tags" Target="../tags/tag14.xml"/><Relationship Id="rId2" Type="http://schemas.openxmlformats.org/officeDocument/2006/relationships/image" Target="../media/image37.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tags" Target="../tags/tag17.xml"/><Relationship Id="rId4" Type="http://schemas.openxmlformats.org/officeDocument/2006/relationships/image" Target="../media/image41.png"/><Relationship Id="rId3" Type="http://schemas.openxmlformats.org/officeDocument/2006/relationships/tags" Target="../tags/tag16.xml"/><Relationship Id="rId2" Type="http://schemas.openxmlformats.org/officeDocument/2006/relationships/image" Target="../media/image40.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tags" Target="../tags/tag18.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tags" Target="../tags/tag19.xml"/><Relationship Id="rId2" Type="http://schemas.openxmlformats.org/officeDocument/2006/relationships/image" Target="../media/image45.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tags" Target="../tags/tag20.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png"/><Relationship Id="rId3" Type="http://schemas.openxmlformats.org/officeDocument/2006/relationships/tags" Target="../tags/tag22.xml"/><Relationship Id="rId2" Type="http://schemas.openxmlformats.org/officeDocument/2006/relationships/image" Target="../media/image51.png"/><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notesSlide" Target="../notesSlides/notesSlide6.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582795" y="3013075"/>
            <a:ext cx="2844800" cy="1144905"/>
          </a:xfrm>
          <a:prstGeom prst="rect">
            <a:avLst/>
          </a:prstGeom>
          <a:noFill/>
        </p:spPr>
        <p:txBody>
          <a:bodyPr wrap="square" rtlCol="0">
            <a:noAutofit/>
          </a:bodyPr>
          <a:lstStyle/>
          <a:p>
            <a:r>
              <a:rPr lang="zh-CN" altLang="en-US" sz="4800" b="1" dirty="0">
                <a:solidFill>
                  <a:schemeClr val="bg1"/>
                </a:solidFill>
                <a:cs typeface="+mn-ea"/>
                <a:sym typeface="+mn-lt"/>
              </a:rPr>
              <a:t>贪心入门</a:t>
            </a:r>
            <a:endParaRPr lang="zh-CN" altLang="en-US" sz="4800" b="1" dirty="0">
              <a:solidFill>
                <a:schemeClr val="bg1"/>
              </a:solidFill>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805" y="612775"/>
            <a:ext cx="4716145" cy="2127885"/>
          </a:xfrm>
          <a:prstGeom prst="rect">
            <a:avLst/>
          </a:prstGeom>
        </p:spPr>
      </p:pic>
      <p:cxnSp>
        <p:nvCxnSpPr>
          <p:cNvPr id="13" name="直接连接符 12"/>
          <p:cNvCxnSpPr/>
          <p:nvPr/>
        </p:nvCxnSpPr>
        <p:spPr>
          <a:xfrm>
            <a:off x="2882414" y="2937828"/>
            <a:ext cx="6245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rcRect b="1191"/>
          <a:stretch>
            <a:fillRect/>
          </a:stretch>
        </p:blipFill>
        <p:spPr>
          <a:xfrm>
            <a:off x="929640" y="2062480"/>
            <a:ext cx="3232785" cy="4794885"/>
          </a:xfrm>
          <a:prstGeom prst="rect">
            <a:avLst/>
          </a:prstGeom>
        </p:spPr>
      </p:pic>
      <p:pic>
        <p:nvPicPr>
          <p:cNvPr id="12" name="图片 11"/>
          <p:cNvPicPr>
            <a:picLocks noChangeAspect="1"/>
          </p:cNvPicPr>
          <p:nvPr/>
        </p:nvPicPr>
        <p:blipFill>
          <a:blip r:embed="rId4"/>
          <a:stretch>
            <a:fillRect/>
          </a:stretch>
        </p:blipFill>
        <p:spPr>
          <a:xfrm>
            <a:off x="-1643380" y="2819400"/>
            <a:ext cx="5391150" cy="4038600"/>
          </a:xfrm>
          <a:prstGeom prst="rect">
            <a:avLst/>
          </a:prstGeom>
        </p:spPr>
      </p:pic>
      <p:pic>
        <p:nvPicPr>
          <p:cNvPr id="14" name="图片 13"/>
          <p:cNvPicPr>
            <a:picLocks noChangeAspect="1"/>
          </p:cNvPicPr>
          <p:nvPr/>
        </p:nvPicPr>
        <p:blipFill>
          <a:blip r:embed="rId5"/>
          <a:stretch>
            <a:fillRect/>
          </a:stretch>
        </p:blipFill>
        <p:spPr>
          <a:xfrm>
            <a:off x="10034270" y="1805940"/>
            <a:ext cx="2157730" cy="5052060"/>
          </a:xfrm>
          <a:prstGeom prst="rect">
            <a:avLst/>
          </a:prstGeom>
        </p:spPr>
      </p:pic>
      <p:pic>
        <p:nvPicPr>
          <p:cNvPr id="16" name="图片 15"/>
          <p:cNvPicPr>
            <a:picLocks noChangeAspect="1"/>
          </p:cNvPicPr>
          <p:nvPr/>
        </p:nvPicPr>
        <p:blipFill>
          <a:blip r:embed="rId6"/>
          <a:stretch>
            <a:fillRect/>
          </a:stretch>
        </p:blipFill>
        <p:spPr>
          <a:xfrm>
            <a:off x="8692515" y="3135630"/>
            <a:ext cx="2469515" cy="3722370"/>
          </a:xfrm>
          <a:prstGeom prst="rect">
            <a:avLst/>
          </a:prstGeom>
        </p:spPr>
      </p:pic>
      <p:pic>
        <p:nvPicPr>
          <p:cNvPr id="17" name="图片 16"/>
          <p:cNvPicPr>
            <a:picLocks noChangeAspect="1"/>
          </p:cNvPicPr>
          <p:nvPr/>
        </p:nvPicPr>
        <p:blipFill>
          <a:blip r:embed="rId7"/>
          <a:stretch>
            <a:fillRect/>
          </a:stretch>
        </p:blipFill>
        <p:spPr>
          <a:xfrm>
            <a:off x="6388735" y="2819400"/>
            <a:ext cx="2668905" cy="4003040"/>
          </a:xfrm>
          <a:prstGeom prst="rect">
            <a:avLst/>
          </a:prstGeom>
        </p:spPr>
      </p:pic>
      <p:pic>
        <p:nvPicPr>
          <p:cNvPr id="19" name="图片 18"/>
          <p:cNvPicPr>
            <a:picLocks noChangeAspect="1"/>
          </p:cNvPicPr>
          <p:nvPr/>
        </p:nvPicPr>
        <p:blipFill>
          <a:blip r:embed="rId8"/>
          <a:srcRect l="-3983" r="3092" b="9006"/>
          <a:stretch>
            <a:fillRect/>
          </a:stretch>
        </p:blipFill>
        <p:spPr>
          <a:xfrm>
            <a:off x="3832225" y="3135630"/>
            <a:ext cx="3136900" cy="373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0"/>
          <p:cNvSpPr txBox="1">
            <a:spLocks noChangeArrowheads="1"/>
          </p:cNvSpPr>
          <p:nvPr/>
        </p:nvSpPr>
        <p:spPr bwMode="auto">
          <a:xfrm>
            <a:off x="3431540" y="414655"/>
            <a:ext cx="684911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ts val="300"/>
              </a:spcBef>
              <a:buFont typeface="Arial" panose="020B0604020202020204" pitchFamily="34" charset="0"/>
              <a:buNone/>
            </a:pPr>
            <a:r>
              <a:rPr lang="zh-CN" altLang="en-US" sz="2200">
                <a:solidFill>
                  <a:schemeClr val="bg1"/>
                </a:solidFill>
                <a:latin typeface="微软雅黑" panose="020B0503020204020204" charset="-122"/>
                <a:ea typeface="微软雅黑" panose="020B0503020204020204" charset="-122"/>
              </a:rPr>
              <a:t>突然有一天</a:t>
            </a:r>
            <a:r>
              <a:rPr lang="en-US" altLang="zh-CN" sz="2200">
                <a:solidFill>
                  <a:schemeClr val="bg1"/>
                </a:solidFill>
                <a:latin typeface="微软雅黑" panose="020B0503020204020204" charset="-122"/>
                <a:ea typeface="微软雅黑" panose="020B0503020204020204" charset="-122"/>
              </a:rPr>
              <a:t> </a:t>
            </a:r>
            <a:r>
              <a:rPr lang="en-US" altLang="zh-CN" sz="2200">
                <a:solidFill>
                  <a:schemeClr val="bg1"/>
                </a:solidFill>
                <a:latin typeface="微软雅黑" panose="020B0503020204020204" charset="-122"/>
                <a:ea typeface="微软雅黑" panose="020B0503020204020204" charset="-122"/>
              </a:rPr>
              <a:t>Treasure</a:t>
            </a:r>
            <a:r>
              <a:rPr lang="zh-CN" altLang="en-US" sz="2200">
                <a:solidFill>
                  <a:schemeClr val="bg1"/>
                </a:solidFill>
                <a:latin typeface="微软雅黑" panose="020B0503020204020204" charset="-122"/>
                <a:ea typeface="微软雅黑" panose="020B0503020204020204" charset="-122"/>
              </a:rPr>
              <a:t>问了</a:t>
            </a:r>
            <a:r>
              <a:rPr lang="en-US" altLang="zh-CN" sz="2200">
                <a:solidFill>
                  <a:schemeClr val="bg1"/>
                </a:solidFill>
                <a:latin typeface="微软雅黑" panose="020B0503020204020204" charset="-122"/>
                <a:ea typeface="微软雅黑" panose="020B0503020204020204" charset="-122"/>
              </a:rPr>
              <a:t>tententen</a:t>
            </a:r>
            <a:r>
              <a:rPr lang="zh-CN" altLang="en-US" sz="2200">
                <a:solidFill>
                  <a:schemeClr val="bg1"/>
                </a:solidFill>
                <a:latin typeface="微软雅黑" panose="020B0503020204020204" charset="-122"/>
                <a:ea typeface="微软雅黑" panose="020B0503020204020204" charset="-122"/>
              </a:rPr>
              <a:t>一个问题</a:t>
            </a:r>
            <a:r>
              <a:rPr lang="en-US" altLang="zh-CN" sz="2200">
                <a:solidFill>
                  <a:schemeClr val="bg1"/>
                </a:solidFill>
                <a:latin typeface="微软雅黑" panose="020B0503020204020204" charset="-122"/>
                <a:ea typeface="微软雅黑" panose="020B0503020204020204" charset="-122"/>
              </a:rPr>
              <a:t>(</a:t>
            </a:r>
            <a:r>
              <a:rPr lang="zh-CN" altLang="en-US" sz="2200">
                <a:solidFill>
                  <a:schemeClr val="bg1"/>
                </a:solidFill>
                <a:latin typeface="微软雅黑" panose="020B0503020204020204" charset="-122"/>
                <a:ea typeface="微软雅黑" panose="020B0503020204020204" charset="-122"/>
              </a:rPr>
              <a:t>例题</a:t>
            </a:r>
            <a:r>
              <a:rPr lang="en-US" altLang="zh-CN" sz="2200">
                <a:solidFill>
                  <a:schemeClr val="bg1"/>
                </a:solidFill>
                <a:latin typeface="微软雅黑" panose="020B0503020204020204" charset="-122"/>
                <a:ea typeface="微软雅黑" panose="020B0503020204020204" charset="-122"/>
              </a:rPr>
              <a:t>2</a:t>
            </a:r>
            <a:r>
              <a:rPr lang="zh-CN" altLang="en-US" sz="2200">
                <a:solidFill>
                  <a:schemeClr val="bg1"/>
                </a:solidFill>
                <a:latin typeface="微软雅黑" panose="020B0503020204020204" charset="-122"/>
                <a:ea typeface="微软雅黑" panose="020B0503020204020204" charset="-122"/>
              </a:rPr>
              <a:t>）</a:t>
            </a:r>
            <a:endParaRPr lang="zh-CN" altLang="en-US" sz="2200">
              <a:solidFill>
                <a:schemeClr val="bg1"/>
              </a:solidFill>
              <a:latin typeface="微软雅黑" panose="020B0503020204020204" charset="-122"/>
              <a:ea typeface="微软雅黑" panose="020B0503020204020204" charset="-122"/>
            </a:endParaRPr>
          </a:p>
        </p:txBody>
      </p:sp>
      <p:sp>
        <p:nvSpPr>
          <p:cNvPr id="5131" name="Freeform 6"/>
          <p:cNvSpPr/>
          <p:nvPr/>
        </p:nvSpPr>
        <p:spPr bwMode="auto">
          <a:xfrm>
            <a:off x="910908" y="255905"/>
            <a:ext cx="149225" cy="158750"/>
          </a:xfrm>
          <a:custGeom>
            <a:avLst/>
            <a:gdLst>
              <a:gd name="T0" fmla="*/ 0 w 94"/>
              <a:gd name="T1" fmla="*/ 117475 h 100"/>
              <a:gd name="T2" fmla="*/ 107950 w 94"/>
              <a:gd name="T3" fmla="*/ 0 h 100"/>
              <a:gd name="T4" fmla="*/ 149225 w 94"/>
              <a:gd name="T5" fmla="*/ 44450 h 100"/>
              <a:gd name="T6" fmla="*/ 44450 w 94"/>
              <a:gd name="T7" fmla="*/ 158750 h 100"/>
              <a:gd name="T8" fmla="*/ 0 w 94"/>
              <a:gd name="T9" fmla="*/ 117475 h 100"/>
              <a:gd name="T10" fmla="*/ 0 60000 65536"/>
              <a:gd name="T11" fmla="*/ 0 60000 65536"/>
              <a:gd name="T12" fmla="*/ 0 60000 65536"/>
              <a:gd name="T13" fmla="*/ 0 60000 65536"/>
              <a:gd name="T14" fmla="*/ 0 60000 65536"/>
              <a:gd name="T15" fmla="*/ 0 w 94"/>
              <a:gd name="T16" fmla="*/ 0 h 100"/>
              <a:gd name="T17" fmla="*/ 94 w 94"/>
              <a:gd name="T18" fmla="*/ 100 h 100"/>
            </a:gdLst>
            <a:ahLst/>
            <a:cxnLst>
              <a:cxn ang="T10">
                <a:pos x="T0" y="T1"/>
              </a:cxn>
              <a:cxn ang="T11">
                <a:pos x="T2" y="T3"/>
              </a:cxn>
              <a:cxn ang="T12">
                <a:pos x="T4" y="T5"/>
              </a:cxn>
              <a:cxn ang="T13">
                <a:pos x="T6" y="T7"/>
              </a:cxn>
              <a:cxn ang="T14">
                <a:pos x="T8" y="T9"/>
              </a:cxn>
            </a:cxnLst>
            <a:rect l="T15" t="T16" r="T17" b="T18"/>
            <a:pathLst>
              <a:path w="94" h="100">
                <a:moveTo>
                  <a:pt x="0" y="74"/>
                </a:moveTo>
                <a:lnTo>
                  <a:pt x="68" y="0"/>
                </a:lnTo>
                <a:lnTo>
                  <a:pt x="94" y="28"/>
                </a:lnTo>
                <a:lnTo>
                  <a:pt x="28" y="100"/>
                </a:lnTo>
                <a:lnTo>
                  <a:pt x="0" y="74"/>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 name="Freeform 7"/>
          <p:cNvSpPr/>
          <p:nvPr/>
        </p:nvSpPr>
        <p:spPr bwMode="auto">
          <a:xfrm>
            <a:off x="987108" y="476568"/>
            <a:ext cx="163512" cy="104775"/>
          </a:xfrm>
          <a:custGeom>
            <a:avLst/>
            <a:gdLst>
              <a:gd name="T0" fmla="*/ 0 w 103"/>
              <a:gd name="T1" fmla="*/ 46038 h 66"/>
              <a:gd name="T2" fmla="*/ 149225 w 103"/>
              <a:gd name="T3" fmla="*/ 0 h 66"/>
              <a:gd name="T4" fmla="*/ 163512 w 103"/>
              <a:gd name="T5" fmla="*/ 63500 h 66"/>
              <a:gd name="T6" fmla="*/ 17462 w 103"/>
              <a:gd name="T7" fmla="*/ 104775 h 66"/>
              <a:gd name="T8" fmla="*/ 0 w 103"/>
              <a:gd name="T9" fmla="*/ 46038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0" y="29"/>
                </a:moveTo>
                <a:lnTo>
                  <a:pt x="94" y="0"/>
                </a:lnTo>
                <a:lnTo>
                  <a:pt x="103" y="40"/>
                </a:lnTo>
                <a:lnTo>
                  <a:pt x="11" y="66"/>
                </a:lnTo>
                <a:lnTo>
                  <a:pt x="0" y="29"/>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 name="Freeform 8"/>
          <p:cNvSpPr/>
          <p:nvPr/>
        </p:nvSpPr>
        <p:spPr bwMode="auto">
          <a:xfrm>
            <a:off x="1014095" y="698818"/>
            <a:ext cx="158750" cy="80962"/>
          </a:xfrm>
          <a:custGeom>
            <a:avLst/>
            <a:gdLst>
              <a:gd name="T0" fmla="*/ 9525 w 100"/>
              <a:gd name="T1" fmla="*/ 0 h 51"/>
              <a:gd name="T2" fmla="*/ 158750 w 100"/>
              <a:gd name="T3" fmla="*/ 22225 h 51"/>
              <a:gd name="T4" fmla="*/ 149225 w 100"/>
              <a:gd name="T5" fmla="*/ 80962 h 51"/>
              <a:gd name="T6" fmla="*/ 0 w 100"/>
              <a:gd name="T7" fmla="*/ 63500 h 51"/>
              <a:gd name="T8" fmla="*/ 9525 w 100"/>
              <a:gd name="T9" fmla="*/ 0 h 51"/>
              <a:gd name="T10" fmla="*/ 0 60000 65536"/>
              <a:gd name="T11" fmla="*/ 0 60000 65536"/>
              <a:gd name="T12" fmla="*/ 0 60000 65536"/>
              <a:gd name="T13" fmla="*/ 0 60000 65536"/>
              <a:gd name="T14" fmla="*/ 0 60000 65536"/>
              <a:gd name="T15" fmla="*/ 0 w 100"/>
              <a:gd name="T16" fmla="*/ 0 h 51"/>
              <a:gd name="T17" fmla="*/ 100 w 100"/>
              <a:gd name="T18" fmla="*/ 51 h 51"/>
            </a:gdLst>
            <a:ahLst/>
            <a:cxnLst>
              <a:cxn ang="T10">
                <a:pos x="T0" y="T1"/>
              </a:cxn>
              <a:cxn ang="T11">
                <a:pos x="T2" y="T3"/>
              </a:cxn>
              <a:cxn ang="T12">
                <a:pos x="T4" y="T5"/>
              </a:cxn>
              <a:cxn ang="T13">
                <a:pos x="T6" y="T7"/>
              </a:cxn>
              <a:cxn ang="T14">
                <a:pos x="T8" y="T9"/>
              </a:cxn>
            </a:cxnLst>
            <a:rect l="T15" t="T16" r="T17" b="T18"/>
            <a:pathLst>
              <a:path w="100" h="51">
                <a:moveTo>
                  <a:pt x="6" y="0"/>
                </a:moveTo>
                <a:lnTo>
                  <a:pt x="100" y="14"/>
                </a:lnTo>
                <a:lnTo>
                  <a:pt x="94" y="51"/>
                </a:lnTo>
                <a:lnTo>
                  <a:pt x="0" y="40"/>
                </a:lnTo>
                <a:lnTo>
                  <a:pt x="6" y="0"/>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134" name="组合 6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733" y="384493"/>
            <a:ext cx="5175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2"/>
          <a:stretch>
            <a:fillRect/>
          </a:stretch>
        </p:blipFill>
        <p:spPr>
          <a:xfrm>
            <a:off x="0" y="1953260"/>
            <a:ext cx="2994660" cy="4851400"/>
          </a:xfrm>
          <a:prstGeom prst="rect">
            <a:avLst/>
          </a:prstGeom>
        </p:spPr>
      </p:pic>
      <p:sp>
        <p:nvSpPr>
          <p:cNvPr id="6" name="文本框 5"/>
          <p:cNvSpPr txBox="1"/>
          <p:nvPr/>
        </p:nvSpPr>
        <p:spPr>
          <a:xfrm>
            <a:off x="2248535" y="2413000"/>
            <a:ext cx="10035540" cy="1814830"/>
          </a:xfrm>
          <a:prstGeom prst="rect">
            <a:avLst/>
          </a:prstGeom>
          <a:noFill/>
        </p:spPr>
        <p:txBody>
          <a:bodyPr wrap="square" rtlCol="0" anchor="t">
            <a:spAutoFit/>
          </a:bodyPr>
          <a:p>
            <a:r>
              <a:rPr lang="zh-CN" altLang="en-US" sz="2800" b="1">
                <a:solidFill>
                  <a:schemeClr val="bg1"/>
                </a:solidFill>
                <a:sym typeface="+mn-ea"/>
              </a:rPr>
              <a:t>例题</a:t>
            </a:r>
            <a:r>
              <a:rPr lang="en-US" altLang="zh-CN" sz="2800" b="1">
                <a:solidFill>
                  <a:schemeClr val="bg1"/>
                </a:solidFill>
                <a:sym typeface="+mn-ea"/>
              </a:rPr>
              <a:t>2</a:t>
            </a:r>
            <a:r>
              <a:rPr lang="zh-CN" altLang="en-US" sz="2800" b="1">
                <a:solidFill>
                  <a:schemeClr val="bg1"/>
                </a:solidFill>
                <a:sym typeface="+mn-ea"/>
              </a:rPr>
              <a:t>：</a:t>
            </a:r>
            <a:r>
              <a:rPr lang="en-US" altLang="zh-CN" sz="2800" b="1">
                <a:solidFill>
                  <a:schemeClr val="bg1"/>
                </a:solidFill>
                <a:sym typeface="+mn-ea"/>
              </a:rPr>
              <a:t> </a:t>
            </a:r>
            <a:r>
              <a:rPr lang="zh-CN" altLang="en-US" sz="2800" b="1">
                <a:solidFill>
                  <a:schemeClr val="bg1"/>
                </a:solidFill>
                <a:sym typeface="+mn-ea"/>
              </a:rPr>
              <a:t>拼数问题</a:t>
            </a:r>
            <a:endParaRPr lang="zh-CN" altLang="en-US" sz="2800" b="1">
              <a:solidFill>
                <a:schemeClr val="bg1"/>
              </a:solidFill>
            </a:endParaRPr>
          </a:p>
          <a:p>
            <a:r>
              <a:rPr lang="zh-CN" altLang="en-US" sz="2800" b="1">
                <a:solidFill>
                  <a:schemeClr val="bg1"/>
                </a:solidFill>
                <a:sym typeface="+mn-ea"/>
              </a:rPr>
              <a:t>设有</a:t>
            </a:r>
            <a:r>
              <a:rPr lang="en-US" altLang="zh-CN" sz="2800" b="1">
                <a:solidFill>
                  <a:schemeClr val="bg1"/>
                </a:solidFill>
                <a:sym typeface="+mn-ea"/>
              </a:rPr>
              <a:t>n</a:t>
            </a:r>
            <a:r>
              <a:rPr lang="zh-CN" altLang="en-US" sz="2800" b="1">
                <a:solidFill>
                  <a:schemeClr val="bg1"/>
                </a:solidFill>
                <a:sym typeface="+mn-ea"/>
              </a:rPr>
              <a:t>个正整数</a:t>
            </a:r>
            <a:r>
              <a:rPr lang="en-US" altLang="zh-CN" sz="2800" b="1">
                <a:solidFill>
                  <a:schemeClr val="bg1"/>
                </a:solidFill>
                <a:sym typeface="+mn-ea"/>
              </a:rPr>
              <a:t>,</a:t>
            </a:r>
            <a:r>
              <a:rPr lang="zh-CN" altLang="en-US" sz="2800" b="1">
                <a:solidFill>
                  <a:schemeClr val="bg1"/>
                </a:solidFill>
                <a:sym typeface="+mn-ea"/>
              </a:rPr>
              <a:t>将它们连接成一排，组成一个最大的多位整数。</a:t>
            </a:r>
            <a:endParaRPr lang="zh-CN" altLang="en-US" sz="2800" b="1">
              <a:solidFill>
                <a:schemeClr val="bg1"/>
              </a:solidFill>
            </a:endParaRPr>
          </a:p>
          <a:p>
            <a:r>
              <a:rPr lang="zh-CN" altLang="en-US" sz="2800" b="1">
                <a:solidFill>
                  <a:schemeClr val="bg1"/>
                </a:solidFill>
                <a:sym typeface="+mn-ea"/>
              </a:rPr>
              <a:t>例如</a:t>
            </a:r>
            <a:r>
              <a:rPr lang="en-US" altLang="zh-CN" sz="2800" b="1">
                <a:solidFill>
                  <a:schemeClr val="bg1"/>
                </a:solidFill>
                <a:sym typeface="+mn-ea"/>
              </a:rPr>
              <a:t>n=3</a:t>
            </a:r>
            <a:r>
              <a:rPr lang="zh-CN" altLang="en-US" sz="2800" b="1">
                <a:solidFill>
                  <a:schemeClr val="bg1"/>
                </a:solidFill>
                <a:sym typeface="+mn-ea"/>
              </a:rPr>
              <a:t>时，</a:t>
            </a:r>
            <a:r>
              <a:rPr lang="en-US" altLang="zh-CN" sz="2800" b="1">
                <a:solidFill>
                  <a:schemeClr val="bg1"/>
                </a:solidFill>
                <a:sym typeface="+mn-ea"/>
              </a:rPr>
              <a:t>3</a:t>
            </a:r>
            <a:r>
              <a:rPr lang="zh-CN" altLang="en-US" sz="2800" b="1">
                <a:solidFill>
                  <a:schemeClr val="bg1"/>
                </a:solidFill>
                <a:sym typeface="+mn-ea"/>
              </a:rPr>
              <a:t>个整数</a:t>
            </a:r>
            <a:r>
              <a:rPr lang="en-US" altLang="zh-CN" sz="2800" b="1">
                <a:solidFill>
                  <a:schemeClr val="bg1"/>
                </a:solidFill>
                <a:sym typeface="+mn-ea"/>
              </a:rPr>
              <a:t>13,312,342</a:t>
            </a:r>
            <a:r>
              <a:rPr lang="zh-CN" altLang="en-US" sz="2800" b="1">
                <a:solidFill>
                  <a:schemeClr val="bg1"/>
                </a:solidFill>
                <a:sym typeface="+mn-ea"/>
              </a:rPr>
              <a:t>连接成最大整数为：</a:t>
            </a:r>
            <a:r>
              <a:rPr lang="en-US" altLang="zh-CN" sz="2800" b="1">
                <a:solidFill>
                  <a:schemeClr val="bg1"/>
                </a:solidFill>
                <a:sym typeface="+mn-ea"/>
              </a:rPr>
              <a:t>34331213</a:t>
            </a:r>
            <a:endParaRPr lang="en-US" altLang="zh-CN" sz="2800" b="1">
              <a:solidFill>
                <a:schemeClr val="bg1"/>
              </a:solidFill>
            </a:endParaRPr>
          </a:p>
          <a:p>
            <a:r>
              <a:rPr lang="zh-CN" altLang="en-US" sz="2800" b="1">
                <a:solidFill>
                  <a:schemeClr val="bg1"/>
                </a:solidFill>
                <a:sym typeface="+mn-ea"/>
              </a:rPr>
              <a:t>又如</a:t>
            </a:r>
            <a:r>
              <a:rPr lang="en-US" altLang="zh-CN" sz="2800" b="1">
                <a:solidFill>
                  <a:schemeClr val="bg1"/>
                </a:solidFill>
                <a:sym typeface="+mn-ea"/>
              </a:rPr>
              <a:t>n=4</a:t>
            </a:r>
            <a:r>
              <a:rPr lang="zh-CN" altLang="en-US" sz="2800" b="1">
                <a:solidFill>
                  <a:schemeClr val="bg1"/>
                </a:solidFill>
                <a:sym typeface="+mn-ea"/>
              </a:rPr>
              <a:t>时，</a:t>
            </a:r>
            <a:r>
              <a:rPr lang="en-US" altLang="zh-CN" sz="2800" b="1">
                <a:solidFill>
                  <a:schemeClr val="bg1"/>
                </a:solidFill>
                <a:sym typeface="+mn-ea"/>
              </a:rPr>
              <a:t>4</a:t>
            </a:r>
            <a:r>
              <a:rPr lang="zh-CN" altLang="en-US" sz="2800" b="1">
                <a:solidFill>
                  <a:schemeClr val="bg1"/>
                </a:solidFill>
                <a:sym typeface="+mn-ea"/>
              </a:rPr>
              <a:t>个整数</a:t>
            </a:r>
            <a:r>
              <a:rPr lang="en-US" altLang="zh-CN" sz="2800" b="1">
                <a:solidFill>
                  <a:schemeClr val="bg1"/>
                </a:solidFill>
                <a:sym typeface="+mn-ea"/>
              </a:rPr>
              <a:t>7,13,4,246</a:t>
            </a:r>
            <a:r>
              <a:rPr lang="zh-CN" altLang="en-US" sz="2800" b="1">
                <a:solidFill>
                  <a:schemeClr val="bg1"/>
                </a:solidFill>
                <a:sym typeface="+mn-ea"/>
              </a:rPr>
              <a:t>，连接成的最大整数为</a:t>
            </a:r>
            <a:r>
              <a:rPr lang="en-US" altLang="zh-CN" sz="2800" b="1">
                <a:solidFill>
                  <a:schemeClr val="bg1"/>
                </a:solidFill>
                <a:sym typeface="+mn-ea"/>
              </a:rPr>
              <a:t>7424613</a:t>
            </a:r>
            <a:endParaRPr lang="en-US" altLang="zh-CN" sz="2800" b="1">
              <a:solidFill>
                <a:schemeClr val="bg1"/>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4980" y="549275"/>
            <a:ext cx="10107930" cy="1548765"/>
          </a:xfrm>
          <a:prstGeom prst="rect">
            <a:avLst/>
          </a:prstGeom>
          <a:noFill/>
        </p:spPr>
        <p:txBody>
          <a:bodyPr wrap="square" rtlCol="0" anchor="t">
            <a:noAutofit/>
          </a:bodyPr>
          <a:p>
            <a:r>
              <a:rPr lang="zh-CN" altLang="en-US" sz="2800" b="1">
                <a:solidFill>
                  <a:schemeClr val="bg1"/>
                </a:solidFill>
                <a:sym typeface="+mn-ea"/>
              </a:rPr>
              <a:t>很容易想到</a:t>
            </a:r>
            <a:r>
              <a:rPr lang="en-US" altLang="zh-CN" sz="2800" b="1">
                <a:solidFill>
                  <a:schemeClr val="bg1"/>
                </a:solidFill>
                <a:sym typeface="+mn-ea"/>
              </a:rPr>
              <a:t>,</a:t>
            </a:r>
            <a:r>
              <a:rPr lang="zh-CN" altLang="en-US" sz="2800" b="1">
                <a:solidFill>
                  <a:schemeClr val="bg1"/>
                </a:solidFill>
                <a:sym typeface="+mn-ea"/>
              </a:rPr>
              <a:t>既然要拼数，则先把整数化成字符串来处理</a:t>
            </a:r>
            <a:endParaRPr lang="zh-CN" altLang="en-US" sz="2800" b="1">
              <a:solidFill>
                <a:schemeClr val="bg1"/>
              </a:solidFill>
            </a:endParaRPr>
          </a:p>
          <a:p>
            <a:r>
              <a:rPr lang="zh-CN" altLang="en-US" sz="2800" b="1">
                <a:solidFill>
                  <a:schemeClr val="bg1"/>
                </a:solidFill>
                <a:sym typeface="+mn-ea"/>
              </a:rPr>
              <a:t>要使拼得的数最大，则让n个数中字典序最大的在前</a:t>
            </a:r>
            <a:endParaRPr lang="zh-CN" altLang="en-US" sz="2800" b="1">
              <a:solidFill>
                <a:schemeClr val="bg1"/>
              </a:solidFill>
              <a:sym typeface="+mn-ea"/>
            </a:endParaRPr>
          </a:p>
        </p:txBody>
      </p:sp>
      <p:sp>
        <p:nvSpPr>
          <p:cNvPr id="3" name="文本框 2"/>
          <p:cNvSpPr txBox="1"/>
          <p:nvPr/>
        </p:nvSpPr>
        <p:spPr>
          <a:xfrm>
            <a:off x="570865" y="2098040"/>
            <a:ext cx="9227185" cy="953135"/>
          </a:xfrm>
          <a:prstGeom prst="rect">
            <a:avLst/>
          </a:prstGeom>
          <a:noFill/>
        </p:spPr>
        <p:txBody>
          <a:bodyPr wrap="square" rtlCol="0" anchor="t">
            <a:spAutoFit/>
          </a:bodyPr>
          <a:p>
            <a:r>
              <a:rPr lang="zh-CN" altLang="en-US" sz="2800" b="1">
                <a:solidFill>
                  <a:schemeClr val="bg1"/>
                </a:solidFill>
                <a:sym typeface="+mn-ea"/>
              </a:rPr>
              <a:t>反例：a=321,</a:t>
            </a:r>
            <a:r>
              <a:rPr lang="en-US" altLang="zh-CN" sz="2800" b="1">
                <a:solidFill>
                  <a:schemeClr val="bg1"/>
                </a:solidFill>
                <a:sym typeface="+mn-ea"/>
              </a:rPr>
              <a:t> </a:t>
            </a:r>
            <a:r>
              <a:rPr lang="zh-CN" altLang="en-US" sz="2800" b="1">
                <a:solidFill>
                  <a:schemeClr val="bg1"/>
                </a:solidFill>
                <a:sym typeface="+mn-ea"/>
              </a:rPr>
              <a:t>b=32,</a:t>
            </a:r>
            <a:r>
              <a:rPr lang="en-US" altLang="zh-CN" sz="2800" b="1">
                <a:solidFill>
                  <a:schemeClr val="bg1"/>
                </a:solidFill>
                <a:sym typeface="+mn-ea"/>
              </a:rPr>
              <a:t> </a:t>
            </a:r>
            <a:r>
              <a:rPr lang="zh-CN" altLang="en-US" sz="2800" b="1">
                <a:solidFill>
                  <a:schemeClr val="bg1"/>
                </a:solidFill>
                <a:sym typeface="+mn-ea"/>
              </a:rPr>
              <a:t>按照字典序（即a&gt;b）,所以应有a+b&gt;b+a,然而实际却是‘32132’&lt;'32321',即a+b&lt;b+a</a:t>
            </a:r>
            <a:endParaRPr lang="zh-CN" altLang="en-US" sz="2800" b="1">
              <a:solidFill>
                <a:schemeClr val="bg1"/>
              </a:solidFill>
              <a:sym typeface="+mn-ea"/>
            </a:endParaRPr>
          </a:p>
        </p:txBody>
      </p:sp>
      <p:sp>
        <p:nvSpPr>
          <p:cNvPr id="4" name="文本框 3"/>
          <p:cNvSpPr txBox="1"/>
          <p:nvPr/>
        </p:nvSpPr>
        <p:spPr>
          <a:xfrm>
            <a:off x="570865" y="3679825"/>
            <a:ext cx="11454765" cy="1814830"/>
          </a:xfrm>
          <a:prstGeom prst="rect">
            <a:avLst/>
          </a:prstGeom>
          <a:noFill/>
        </p:spPr>
        <p:txBody>
          <a:bodyPr wrap="square" rtlCol="0" anchor="t">
            <a:spAutoFit/>
          </a:bodyPr>
          <a:p>
            <a:r>
              <a:rPr lang="zh-CN" altLang="en-US" sz="2800" b="1">
                <a:solidFill>
                  <a:schemeClr val="bg1"/>
                </a:solidFill>
                <a:sym typeface="+mn-ea"/>
              </a:rPr>
              <a:t>所以应该改变策略，还是假定ab前面和后面已经有序了</a:t>
            </a:r>
            <a:endParaRPr lang="zh-CN" altLang="en-US" sz="2800" b="1">
              <a:solidFill>
                <a:schemeClr val="bg1"/>
              </a:solidFill>
              <a:sym typeface="+mn-ea"/>
            </a:endParaRPr>
          </a:p>
          <a:p>
            <a:r>
              <a:rPr lang="zh-CN" altLang="en-US" sz="2800" b="1">
                <a:solidFill>
                  <a:schemeClr val="bg1"/>
                </a:solidFill>
                <a:sym typeface="+mn-ea"/>
              </a:rPr>
              <a:t>而且ab不影响前面和后面的结果</a:t>
            </a:r>
            <a:endParaRPr lang="zh-CN" altLang="en-US" sz="2800" b="1">
              <a:solidFill>
                <a:schemeClr val="bg1"/>
              </a:solidFill>
            </a:endParaRPr>
          </a:p>
          <a:p>
            <a:r>
              <a:rPr lang="zh-CN" altLang="en-US" sz="2800" b="1">
                <a:solidFill>
                  <a:schemeClr val="bg1"/>
                </a:solidFill>
                <a:sym typeface="+mn-ea"/>
              </a:rPr>
              <a:t>要使a排前面最优，就要使ab的字典序比ba的字典序大</a:t>
            </a:r>
            <a:endParaRPr lang="zh-CN" altLang="en-US" sz="2800" b="1">
              <a:solidFill>
                <a:schemeClr val="bg1"/>
              </a:solidFill>
              <a:sym typeface="+mn-ea"/>
            </a:endParaRPr>
          </a:p>
          <a:p>
            <a:r>
              <a:rPr lang="zh-CN" altLang="en-US" sz="2800" b="1">
                <a:solidFill>
                  <a:schemeClr val="bg1"/>
                </a:solidFill>
                <a:sym typeface="+mn-ea"/>
              </a:rPr>
              <a:t>即使a+b&gt;b+a</a:t>
            </a:r>
            <a:r>
              <a:rPr lang="en-US" altLang="zh-CN" sz="2800" b="1">
                <a:solidFill>
                  <a:schemeClr val="bg1"/>
                </a:solidFill>
                <a:sym typeface="+mn-ea"/>
              </a:rPr>
              <a:t>, </a:t>
            </a:r>
            <a:r>
              <a:rPr lang="zh-CN" altLang="en-US" sz="2800" b="1">
                <a:solidFill>
                  <a:schemeClr val="bg1"/>
                </a:solidFill>
                <a:sym typeface="+mn-ea"/>
              </a:rPr>
              <a:t>按照规则进行排序，依次输出即可</a:t>
            </a:r>
            <a:endParaRPr lang="zh-CN" altLang="en-US" sz="2800" b="1">
              <a:solidFill>
                <a:schemeClr val="bg1"/>
              </a:solidFill>
              <a:sym typeface="+mn-ea"/>
            </a:endParaRPr>
          </a:p>
        </p:txBody>
      </p:sp>
      <p:pic>
        <p:nvPicPr>
          <p:cNvPr id="5" name="图片 4"/>
          <p:cNvPicPr>
            <a:picLocks noChangeAspect="1"/>
          </p:cNvPicPr>
          <p:nvPr/>
        </p:nvPicPr>
        <p:blipFill>
          <a:blip r:embed="rId1"/>
          <a:stretch>
            <a:fillRect/>
          </a:stretch>
        </p:blipFill>
        <p:spPr>
          <a:xfrm>
            <a:off x="9116695" y="1928495"/>
            <a:ext cx="2969895" cy="6428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23020" t="35683" r="31409" b="4256"/>
          <a:stretch>
            <a:fillRect/>
          </a:stretch>
        </p:blipFill>
        <p:spPr>
          <a:xfrm>
            <a:off x="9849485" y="2167890"/>
            <a:ext cx="3139440" cy="5458460"/>
          </a:xfrm>
          <a:prstGeom prst="rect">
            <a:avLst/>
          </a:prstGeom>
        </p:spPr>
      </p:pic>
      <p:sp>
        <p:nvSpPr>
          <p:cNvPr id="5" name="文本框 4"/>
          <p:cNvSpPr txBox="1"/>
          <p:nvPr/>
        </p:nvSpPr>
        <p:spPr>
          <a:xfrm>
            <a:off x="1896110" y="762000"/>
            <a:ext cx="8871585" cy="1621155"/>
          </a:xfrm>
          <a:prstGeom prst="rect">
            <a:avLst/>
          </a:prstGeom>
          <a:noFill/>
        </p:spPr>
        <p:txBody>
          <a:bodyPr wrap="square" rtlCol="0" anchor="t">
            <a:noAutofit/>
          </a:bodyPr>
          <a:p>
            <a:endParaRPr lang="zh-CN" altLang="en-US">
              <a:solidFill>
                <a:schemeClr val="bg1"/>
              </a:solidFill>
            </a:endParaRPr>
          </a:p>
          <a:p>
            <a:r>
              <a:rPr lang="zh-CN" altLang="en-US" sz="2800" b="1">
                <a:solidFill>
                  <a:srgbClr val="00B050"/>
                </a:solidFill>
                <a:highlight>
                  <a:srgbClr val="FFFF00"/>
                </a:highlight>
              </a:rPr>
              <a:t>1.选择不相交区间</a:t>
            </a:r>
            <a:endParaRPr lang="zh-CN" altLang="en-US" sz="2400" b="1">
              <a:solidFill>
                <a:schemeClr val="bg1"/>
              </a:solidFill>
            </a:endParaRPr>
          </a:p>
          <a:p>
            <a:r>
              <a:rPr lang="zh-CN" altLang="en-US" sz="2400" b="1">
                <a:solidFill>
                  <a:schemeClr val="bg1"/>
                </a:solidFill>
              </a:rPr>
              <a:t>数轴上有n个开区间（ai，bi</a:t>
            </a:r>
            <a:r>
              <a:rPr lang="en-US" altLang="zh-CN" sz="2400" b="1">
                <a:solidFill>
                  <a:schemeClr val="bg1"/>
                </a:solidFill>
              </a:rPr>
              <a:t>)</a:t>
            </a:r>
            <a:r>
              <a:rPr lang="zh-CN" altLang="en-US" sz="2400" b="1">
                <a:solidFill>
                  <a:schemeClr val="bg1"/>
                </a:solidFill>
              </a:rPr>
              <a:t>，选择尽可能多个区间，使得这些区间两两没有公共点</a:t>
            </a:r>
            <a:endParaRPr lang="zh-CN" altLang="en-US" sz="2400" b="1">
              <a:solidFill>
                <a:schemeClr val="bg1"/>
              </a:solidFill>
            </a:endParaRPr>
          </a:p>
          <a:p>
            <a:endParaRPr lang="zh-CN" altLang="en-US" sz="2400" b="1">
              <a:solidFill>
                <a:schemeClr val="bg1"/>
              </a:solidFill>
            </a:endParaRPr>
          </a:p>
          <a:p>
            <a:endParaRPr lang="zh-CN" altLang="en-US" sz="2400">
              <a:solidFill>
                <a:schemeClr val="bg1"/>
              </a:solidFill>
            </a:endParaRPr>
          </a:p>
        </p:txBody>
      </p:sp>
      <p:sp>
        <p:nvSpPr>
          <p:cNvPr id="6" name="文本框 5"/>
          <p:cNvSpPr txBox="1"/>
          <p:nvPr/>
        </p:nvSpPr>
        <p:spPr>
          <a:xfrm>
            <a:off x="381000" y="232410"/>
            <a:ext cx="2209165" cy="706755"/>
          </a:xfrm>
          <a:prstGeom prst="rect">
            <a:avLst/>
          </a:prstGeom>
          <a:noFill/>
        </p:spPr>
        <p:txBody>
          <a:bodyPr wrap="square" rtlCol="0" anchor="t">
            <a:noAutofit/>
          </a:bodyPr>
          <a:p>
            <a:r>
              <a:rPr lang="zh-CN" altLang="en-US" sz="3600" b="1">
                <a:solidFill>
                  <a:schemeClr val="bg1"/>
                </a:solidFill>
                <a:sym typeface="+mn-ea"/>
              </a:rPr>
              <a:t>区间问题</a:t>
            </a:r>
            <a:endParaRPr lang="zh-CN" altLang="en-US" sz="3600" b="1">
              <a:solidFill>
                <a:schemeClr val="bg1"/>
              </a:solidFill>
              <a:sym typeface="+mn-ea"/>
            </a:endParaRPr>
          </a:p>
        </p:txBody>
      </p:sp>
      <p:sp>
        <p:nvSpPr>
          <p:cNvPr id="7" name="文本框 6"/>
          <p:cNvSpPr txBox="1"/>
          <p:nvPr/>
        </p:nvSpPr>
        <p:spPr>
          <a:xfrm>
            <a:off x="1896110" y="2450465"/>
            <a:ext cx="9190990" cy="1260475"/>
          </a:xfrm>
          <a:prstGeom prst="rect">
            <a:avLst/>
          </a:prstGeom>
          <a:noFill/>
        </p:spPr>
        <p:txBody>
          <a:bodyPr wrap="square" rtlCol="0" anchor="t">
            <a:spAutoFit/>
          </a:bodyPr>
          <a:p>
            <a:r>
              <a:rPr lang="zh-CN" altLang="en-US" sz="2800" b="1">
                <a:solidFill>
                  <a:srgbClr val="00B050"/>
                </a:solidFill>
                <a:highlight>
                  <a:srgbClr val="FFFF00"/>
                </a:highlight>
                <a:sym typeface="+mn-ea"/>
              </a:rPr>
              <a:t>2.区间选点问题</a:t>
            </a:r>
            <a:endParaRPr lang="zh-CN" altLang="en-US" sz="2400" b="1">
              <a:solidFill>
                <a:schemeClr val="bg1"/>
              </a:solidFill>
            </a:endParaRPr>
          </a:p>
          <a:p>
            <a:r>
              <a:rPr lang="zh-CN" altLang="en-US" sz="2400" b="1">
                <a:solidFill>
                  <a:schemeClr val="bg1"/>
                </a:solidFill>
                <a:sym typeface="+mn-ea"/>
              </a:rPr>
              <a:t>数轴上有n个闭区间[ai，bi]</a:t>
            </a:r>
            <a:r>
              <a:rPr lang="en-US" altLang="zh-CN" sz="2400" b="1">
                <a:solidFill>
                  <a:schemeClr val="bg1"/>
                </a:solidFill>
                <a:sym typeface="+mn-ea"/>
              </a:rPr>
              <a:t> </a:t>
            </a:r>
            <a:r>
              <a:rPr lang="zh-CN" altLang="en-US" sz="2400" b="1">
                <a:solidFill>
                  <a:schemeClr val="bg1"/>
                </a:solidFill>
                <a:sym typeface="+mn-ea"/>
              </a:rPr>
              <a:t>，取尽量少的点，使得每个区间内都至少有一个点（不同区间内含的点可以是同一个）</a:t>
            </a:r>
            <a:endParaRPr lang="zh-CN" altLang="en-US" sz="2400">
              <a:solidFill>
                <a:schemeClr val="bg1"/>
              </a:solidFill>
              <a:sym typeface="+mn-ea"/>
            </a:endParaRPr>
          </a:p>
        </p:txBody>
      </p:sp>
      <p:sp>
        <p:nvSpPr>
          <p:cNvPr id="8" name="文本框 7"/>
          <p:cNvSpPr txBox="1"/>
          <p:nvPr/>
        </p:nvSpPr>
        <p:spPr>
          <a:xfrm>
            <a:off x="1896110" y="3893820"/>
            <a:ext cx="9820275" cy="891540"/>
          </a:xfrm>
          <a:prstGeom prst="rect">
            <a:avLst/>
          </a:prstGeom>
          <a:noFill/>
        </p:spPr>
        <p:txBody>
          <a:bodyPr wrap="square" rtlCol="0" anchor="t">
            <a:spAutoFit/>
          </a:bodyPr>
          <a:p>
            <a:r>
              <a:rPr lang="zh-CN" altLang="en-US" sz="2800" b="1">
                <a:solidFill>
                  <a:srgbClr val="00B050"/>
                </a:solidFill>
                <a:highlight>
                  <a:srgbClr val="FFFF00"/>
                </a:highlight>
                <a:sym typeface="+mn-ea"/>
              </a:rPr>
              <a:t>3.区间覆盖问题</a:t>
            </a:r>
            <a:endParaRPr lang="zh-CN" altLang="en-US" sz="2800" b="1">
              <a:solidFill>
                <a:srgbClr val="00B050"/>
              </a:solidFill>
              <a:highlight>
                <a:srgbClr val="FFFF00"/>
              </a:highlight>
            </a:endParaRPr>
          </a:p>
          <a:p>
            <a:r>
              <a:rPr lang="zh-CN" altLang="en-US" sz="2400" b="1">
                <a:solidFill>
                  <a:schemeClr val="bg1"/>
                </a:solidFill>
                <a:sym typeface="+mn-ea"/>
              </a:rPr>
              <a:t>数轴上有n个闭区间[ai，bi]，选择尽量少的区间覆盖一条指定线段[s,t]</a:t>
            </a:r>
            <a:r>
              <a:rPr lang="zh-CN" altLang="en-US" sz="2400">
                <a:solidFill>
                  <a:schemeClr val="bg1"/>
                </a:solidFill>
                <a:sym typeface="+mn-ea"/>
              </a:rPr>
              <a:t>。</a:t>
            </a:r>
            <a:endParaRPr lang="zh-CN" altLang="en-US" sz="2400">
              <a:solidFill>
                <a:schemeClr val="bg1"/>
              </a:solidFill>
              <a:sym typeface="+mn-ea"/>
            </a:endParaRPr>
          </a:p>
        </p:txBody>
      </p:sp>
      <p:sp>
        <p:nvSpPr>
          <p:cNvPr id="9" name="文本框 8"/>
          <p:cNvSpPr txBox="1"/>
          <p:nvPr/>
        </p:nvSpPr>
        <p:spPr>
          <a:xfrm>
            <a:off x="1896110" y="4968240"/>
            <a:ext cx="9020175" cy="1260475"/>
          </a:xfrm>
          <a:prstGeom prst="rect">
            <a:avLst/>
          </a:prstGeom>
          <a:noFill/>
        </p:spPr>
        <p:txBody>
          <a:bodyPr wrap="square" rtlCol="0" anchor="t">
            <a:spAutoFit/>
          </a:bodyPr>
          <a:p>
            <a:r>
              <a:rPr lang="en-US" altLang="zh-CN" sz="2800" b="1">
                <a:solidFill>
                  <a:srgbClr val="00B050"/>
                </a:solidFill>
                <a:highlight>
                  <a:srgbClr val="FFFF00"/>
                </a:highlight>
              </a:rPr>
              <a:t>4.</a:t>
            </a:r>
            <a:r>
              <a:rPr lang="zh-CN" altLang="en-US" sz="2800" b="1">
                <a:solidFill>
                  <a:srgbClr val="00B050"/>
                </a:solidFill>
                <a:highlight>
                  <a:srgbClr val="FFFF00"/>
                </a:highlight>
              </a:rPr>
              <a:t>区间分组</a:t>
            </a:r>
            <a:endParaRPr lang="zh-CN" altLang="en-US" sz="2800" b="1">
              <a:solidFill>
                <a:srgbClr val="00B050"/>
              </a:solidFill>
              <a:highlight>
                <a:srgbClr val="FFFF00"/>
              </a:highlight>
            </a:endParaRPr>
          </a:p>
          <a:p>
            <a:r>
              <a:rPr lang="zh-CN" altLang="en-US" sz="2400" b="1">
                <a:solidFill>
                  <a:schemeClr val="bg1"/>
                </a:solidFill>
              </a:rPr>
              <a:t>给定 N 个闭区间 [ai,bi]，请你将这些区间分成若干组，使得每组内部的区间两两之间（包括端点）没有交集，并使得组数尽可能小</a:t>
            </a:r>
            <a:endParaRPr lang="zh-CN" altLang="en-US" sz="2400" b="1">
              <a:solidFill>
                <a:schemeClr val="bg1"/>
              </a:solidFill>
            </a:endParaRPr>
          </a:p>
        </p:txBody>
      </p:sp>
      <p:pic>
        <p:nvPicPr>
          <p:cNvPr id="10" name="图片 9"/>
          <p:cNvPicPr>
            <a:picLocks noChangeAspect="1"/>
          </p:cNvPicPr>
          <p:nvPr/>
        </p:nvPicPr>
        <p:blipFill>
          <a:blip r:embed="rId2"/>
          <a:srcRect l="30957" t="15276" r="8328" b="30222"/>
          <a:stretch>
            <a:fillRect/>
          </a:stretch>
        </p:blipFill>
        <p:spPr>
          <a:xfrm>
            <a:off x="-646430" y="2891790"/>
            <a:ext cx="2999740" cy="3935095"/>
          </a:xfrm>
          <a:prstGeom prst="rect">
            <a:avLst/>
          </a:prstGeom>
        </p:spPr>
      </p:pic>
      <p:sp>
        <p:nvSpPr>
          <p:cNvPr id="2" name="文本框 1"/>
          <p:cNvSpPr txBox="1"/>
          <p:nvPr/>
        </p:nvSpPr>
        <p:spPr>
          <a:xfrm>
            <a:off x="3265170" y="450215"/>
            <a:ext cx="5108575" cy="368300"/>
          </a:xfrm>
          <a:prstGeom prst="rect">
            <a:avLst/>
          </a:prstGeom>
          <a:noFill/>
        </p:spPr>
        <p:txBody>
          <a:bodyPr wrap="square" rtlCol="0">
            <a:spAutoFit/>
          </a:bodyPr>
          <a:p>
            <a:r>
              <a:rPr lang="zh-CN" altLang="en-US">
                <a:solidFill>
                  <a:schemeClr val="bg1"/>
                </a:solidFill>
              </a:rPr>
              <a:t>https://www.acwing.com/activity/content/11/</a:t>
            </a:r>
            <a:endParaRPr lang="zh-CN" altLang="en-US">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800" y="175260"/>
            <a:ext cx="6096000" cy="645160"/>
          </a:xfrm>
          <a:prstGeom prst="rect">
            <a:avLst/>
          </a:prstGeom>
          <a:noFill/>
        </p:spPr>
        <p:txBody>
          <a:bodyPr wrap="square" rtlCol="0" anchor="t">
            <a:spAutoFit/>
          </a:bodyPr>
          <a:p>
            <a:r>
              <a:rPr lang="zh-CN" altLang="en-US" sz="3600" b="1">
                <a:solidFill>
                  <a:schemeClr val="bg1"/>
                </a:solidFill>
                <a:sym typeface="+mn-ea"/>
              </a:rPr>
              <a:t>区间</a:t>
            </a:r>
            <a:r>
              <a:rPr lang="zh-CN" altLang="en-US" sz="3600" b="1">
                <a:solidFill>
                  <a:schemeClr val="bg1"/>
                </a:solidFill>
                <a:sym typeface="+mn-ea"/>
              </a:rPr>
              <a:t>贪心</a:t>
            </a:r>
            <a:r>
              <a:rPr lang="zh-CN" altLang="en-US" sz="3600" b="1">
                <a:solidFill>
                  <a:schemeClr val="bg1"/>
                </a:solidFill>
                <a:sym typeface="+mn-ea"/>
              </a:rPr>
              <a:t>例题</a:t>
            </a:r>
            <a:r>
              <a:rPr lang="en-US" altLang="zh-CN" sz="3600" b="1">
                <a:solidFill>
                  <a:schemeClr val="bg1"/>
                </a:solidFill>
                <a:sym typeface="+mn-ea"/>
              </a:rPr>
              <a:t>1</a:t>
            </a:r>
            <a:endParaRPr lang="en-US" altLang="zh-CN" sz="3600" b="1">
              <a:solidFill>
                <a:schemeClr val="bg1"/>
              </a:solidFill>
              <a:sym typeface="+mn-ea"/>
            </a:endParaRPr>
          </a:p>
        </p:txBody>
      </p:sp>
      <p:pic>
        <p:nvPicPr>
          <p:cNvPr id="3" name="图片 2"/>
          <p:cNvPicPr>
            <a:picLocks noChangeAspect="1"/>
          </p:cNvPicPr>
          <p:nvPr>
            <p:custDataLst>
              <p:tags r:id="rId1"/>
            </p:custDataLst>
          </p:nvPr>
        </p:nvPicPr>
        <p:blipFill>
          <a:blip r:embed="rId2"/>
          <a:stretch>
            <a:fillRect/>
          </a:stretch>
        </p:blipFill>
        <p:spPr>
          <a:xfrm>
            <a:off x="406400" y="986155"/>
            <a:ext cx="7139940" cy="3954780"/>
          </a:xfrm>
          <a:prstGeom prst="rect">
            <a:avLst/>
          </a:prstGeom>
        </p:spPr>
      </p:pic>
      <p:pic>
        <p:nvPicPr>
          <p:cNvPr id="4" name="图片 3"/>
          <p:cNvPicPr>
            <a:picLocks noChangeAspect="1"/>
          </p:cNvPicPr>
          <p:nvPr>
            <p:custDataLst>
              <p:tags r:id="rId3"/>
            </p:custDataLst>
          </p:nvPr>
        </p:nvPicPr>
        <p:blipFill>
          <a:blip r:embed="rId4"/>
          <a:srcRect r="73067"/>
          <a:stretch>
            <a:fillRect/>
          </a:stretch>
        </p:blipFill>
        <p:spPr>
          <a:xfrm>
            <a:off x="7546340" y="986155"/>
            <a:ext cx="3077210" cy="3954780"/>
          </a:xfrm>
          <a:prstGeom prst="rect">
            <a:avLst/>
          </a:prstGeom>
        </p:spPr>
      </p:pic>
      <p:sp>
        <p:nvSpPr>
          <p:cNvPr id="6" name="文本框 5"/>
          <p:cNvSpPr txBox="1"/>
          <p:nvPr/>
        </p:nvSpPr>
        <p:spPr>
          <a:xfrm>
            <a:off x="3534410" y="313690"/>
            <a:ext cx="6096000" cy="368300"/>
          </a:xfrm>
          <a:prstGeom prst="rect">
            <a:avLst/>
          </a:prstGeom>
          <a:noFill/>
        </p:spPr>
        <p:txBody>
          <a:bodyPr wrap="square" rtlCol="0" anchor="t">
            <a:spAutoFit/>
          </a:bodyPr>
          <a:p>
            <a:r>
              <a:rPr lang="zh-CN" altLang="en-US">
                <a:solidFill>
                  <a:schemeClr val="bg1"/>
                </a:solidFill>
              </a:rPr>
              <a:t>https://www.acwing.com/problem/content/907/</a:t>
            </a:r>
            <a:endParaRPr lang="zh-CN" altLang="en-US">
              <a:solidFill>
                <a:schemeClr val="bg1"/>
              </a:solidFill>
            </a:endParaRPr>
          </a:p>
        </p:txBody>
      </p:sp>
      <p:pic>
        <p:nvPicPr>
          <p:cNvPr id="5" name="图片 4"/>
          <p:cNvPicPr>
            <a:picLocks noChangeAspect="1"/>
          </p:cNvPicPr>
          <p:nvPr/>
        </p:nvPicPr>
        <p:blipFill>
          <a:blip r:embed="rId5"/>
          <a:stretch>
            <a:fillRect/>
          </a:stretch>
        </p:blipFill>
        <p:spPr>
          <a:xfrm>
            <a:off x="8415020" y="1616710"/>
            <a:ext cx="5866130" cy="5866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01090" y="935990"/>
            <a:ext cx="10118725" cy="1577340"/>
          </a:xfrm>
          <a:prstGeom prst="rect">
            <a:avLst/>
          </a:prstGeom>
          <a:noFill/>
        </p:spPr>
        <p:txBody>
          <a:bodyPr wrap="square" rtlCol="0" anchor="t">
            <a:noAutofit/>
          </a:bodyPr>
          <a:p>
            <a:r>
              <a:rPr lang="zh-CN" altLang="en-US" b="1">
                <a:solidFill>
                  <a:schemeClr val="bg1"/>
                </a:solidFill>
              </a:rPr>
              <a:t>首先将每个区间按照右端点进行从小到大排序</a:t>
            </a:r>
            <a:endParaRPr lang="zh-CN" altLang="en-US" b="1">
              <a:solidFill>
                <a:schemeClr val="bg1"/>
              </a:solidFill>
            </a:endParaRPr>
          </a:p>
          <a:p>
            <a:r>
              <a:rPr lang="zh-CN" altLang="en-US" b="1">
                <a:solidFill>
                  <a:schemeClr val="bg1"/>
                </a:solidFill>
              </a:rPr>
              <a:t>从前往后枚举每个区间，如果当前区间已经包含点，直接跳过，如果没有则选择当前区间的右端点。</a:t>
            </a:r>
            <a:endParaRPr lang="zh-CN" altLang="en-US" b="1">
              <a:solidFill>
                <a:schemeClr val="bg1"/>
              </a:solidFill>
            </a:endParaRPr>
          </a:p>
          <a:p>
            <a:endParaRPr lang="zh-CN" altLang="en-US" b="1">
              <a:solidFill>
                <a:schemeClr val="bg1"/>
              </a:solidFill>
            </a:endParaRPr>
          </a:p>
        </p:txBody>
      </p:sp>
      <p:sp>
        <p:nvSpPr>
          <p:cNvPr id="3" name="文本框 2"/>
          <p:cNvSpPr txBox="1"/>
          <p:nvPr/>
        </p:nvSpPr>
        <p:spPr>
          <a:xfrm>
            <a:off x="1384935" y="4655820"/>
            <a:ext cx="9289415" cy="1198880"/>
          </a:xfrm>
          <a:prstGeom prst="rect">
            <a:avLst/>
          </a:prstGeom>
          <a:noFill/>
        </p:spPr>
        <p:txBody>
          <a:bodyPr wrap="square" rtlCol="0" anchor="t">
            <a:spAutoFit/>
          </a:bodyPr>
          <a:p>
            <a:endParaRPr lang="zh-CN" altLang="en-US" b="1">
              <a:solidFill>
                <a:schemeClr val="bg1"/>
              </a:solidFill>
            </a:endParaRPr>
          </a:p>
          <a:p>
            <a:r>
              <a:rPr lang="zh-CN" altLang="en-US" b="1">
                <a:solidFill>
                  <a:schemeClr val="bg1"/>
                </a:solidFill>
                <a:sym typeface="+mn-ea"/>
              </a:rPr>
              <a:t>如上图所示，线段已经按照右端点排列好，首先选取1号节点的右端点，枚举2号节点，发现它已经包含了节点，直接跳过。对于3号线段，它还没有包含节点，选择3号线段的右端点，同时答案</a:t>
            </a:r>
            <a:r>
              <a:rPr lang="zh-CN" altLang="en-US" b="1">
                <a:solidFill>
                  <a:schemeClr val="bg1"/>
                </a:solidFill>
                <a:sym typeface="+mn-ea"/>
              </a:rPr>
              <a:t>累加</a:t>
            </a:r>
            <a:endParaRPr lang="zh-CN" altLang="en-US" b="1">
              <a:solidFill>
                <a:schemeClr val="bg1"/>
              </a:solidFill>
              <a:sym typeface="+mn-ea"/>
            </a:endParaRPr>
          </a:p>
        </p:txBody>
      </p:sp>
      <p:pic>
        <p:nvPicPr>
          <p:cNvPr id="100" name="图片 99"/>
          <p:cNvPicPr/>
          <p:nvPr>
            <p:custDataLst>
              <p:tags r:id="rId1"/>
            </p:custDataLst>
          </p:nvPr>
        </p:nvPicPr>
        <p:blipFill>
          <a:blip r:embed="rId2"/>
          <a:stretch>
            <a:fillRect/>
          </a:stretch>
        </p:blipFill>
        <p:spPr>
          <a:xfrm>
            <a:off x="1384935" y="1804670"/>
            <a:ext cx="9086215" cy="2507615"/>
          </a:xfrm>
          <a:prstGeom prst="rect">
            <a:avLst/>
          </a:prstGeom>
          <a:noFill/>
          <a:ln w="9525">
            <a:noFill/>
          </a:ln>
        </p:spPr>
      </p:pic>
      <p:sp>
        <p:nvSpPr>
          <p:cNvPr id="4" name="文本框 3"/>
          <p:cNvSpPr txBox="1"/>
          <p:nvPr/>
        </p:nvSpPr>
        <p:spPr>
          <a:xfrm>
            <a:off x="334645" y="226060"/>
            <a:ext cx="1859915" cy="521970"/>
          </a:xfrm>
          <a:prstGeom prst="rect">
            <a:avLst/>
          </a:prstGeom>
          <a:noFill/>
        </p:spPr>
        <p:txBody>
          <a:bodyPr wrap="square" rtlCol="0" anchor="t">
            <a:spAutoFit/>
          </a:bodyPr>
          <a:p>
            <a:r>
              <a:rPr lang="zh-CN" altLang="en-US" sz="2800" b="1">
                <a:solidFill>
                  <a:schemeClr val="bg1"/>
                </a:solidFill>
                <a:sym typeface="+mn-ea"/>
              </a:rPr>
              <a:t>策略如下：</a:t>
            </a:r>
            <a:endParaRPr lang="zh-CN" altLang="en-US" sz="2800" b="1">
              <a:solidFill>
                <a:schemeClr val="bg1"/>
              </a:solidFill>
              <a:sym typeface="+mn-ea"/>
            </a:endParaRPr>
          </a:p>
        </p:txBody>
      </p:sp>
      <p:pic>
        <p:nvPicPr>
          <p:cNvPr id="7" name="图片 6"/>
          <p:cNvPicPr>
            <a:picLocks noChangeAspect="1"/>
          </p:cNvPicPr>
          <p:nvPr>
            <p:custDataLst>
              <p:tags r:id="rId3"/>
            </p:custDataLst>
          </p:nvPr>
        </p:nvPicPr>
        <p:blipFill>
          <a:blip r:embed="rId4"/>
          <a:srcRect l="18623" t="20744" r="20616" b="14844"/>
          <a:stretch>
            <a:fillRect/>
          </a:stretch>
        </p:blipFill>
        <p:spPr>
          <a:xfrm>
            <a:off x="9193530" y="529590"/>
            <a:ext cx="4260215" cy="63284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800" y="175260"/>
            <a:ext cx="6096000" cy="645160"/>
          </a:xfrm>
          <a:prstGeom prst="rect">
            <a:avLst/>
          </a:prstGeom>
          <a:noFill/>
        </p:spPr>
        <p:txBody>
          <a:bodyPr wrap="square" rtlCol="0" anchor="t">
            <a:spAutoFit/>
          </a:bodyPr>
          <a:p>
            <a:r>
              <a:rPr lang="zh-CN" altLang="en-US" sz="3600" b="1">
                <a:solidFill>
                  <a:schemeClr val="bg1"/>
                </a:solidFill>
                <a:sym typeface="+mn-ea"/>
              </a:rPr>
              <a:t>区间贪心例题</a:t>
            </a:r>
            <a:r>
              <a:rPr lang="en-US" altLang="zh-CN" sz="3600" b="1">
                <a:solidFill>
                  <a:schemeClr val="bg1"/>
                </a:solidFill>
                <a:sym typeface="+mn-ea"/>
              </a:rPr>
              <a:t>2</a:t>
            </a:r>
            <a:endParaRPr lang="en-US" altLang="zh-CN" sz="3600" b="1">
              <a:solidFill>
                <a:schemeClr val="bg1"/>
              </a:solidFill>
              <a:sym typeface="+mn-ea"/>
            </a:endParaRPr>
          </a:p>
        </p:txBody>
      </p:sp>
      <p:pic>
        <p:nvPicPr>
          <p:cNvPr id="5" name="图片 4"/>
          <p:cNvPicPr>
            <a:picLocks noChangeAspect="1"/>
          </p:cNvPicPr>
          <p:nvPr>
            <p:custDataLst>
              <p:tags r:id="rId1"/>
            </p:custDataLst>
          </p:nvPr>
        </p:nvPicPr>
        <p:blipFill>
          <a:blip r:embed="rId2"/>
          <a:srcRect r="12282"/>
          <a:stretch>
            <a:fillRect/>
          </a:stretch>
        </p:blipFill>
        <p:spPr>
          <a:xfrm>
            <a:off x="177800" y="1172845"/>
            <a:ext cx="7025005" cy="358902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202805" y="1172845"/>
            <a:ext cx="3228340" cy="3581400"/>
          </a:xfrm>
          <a:prstGeom prst="rect">
            <a:avLst/>
          </a:prstGeom>
        </p:spPr>
      </p:pic>
      <p:pic>
        <p:nvPicPr>
          <p:cNvPr id="8" name="图片 7"/>
          <p:cNvPicPr>
            <a:picLocks noChangeAspect="1"/>
          </p:cNvPicPr>
          <p:nvPr>
            <p:custDataLst>
              <p:tags r:id="rId5"/>
            </p:custDataLst>
          </p:nvPr>
        </p:nvPicPr>
        <p:blipFill>
          <a:blip r:embed="rId6"/>
          <a:srcRect r="14973"/>
          <a:stretch>
            <a:fillRect/>
          </a:stretch>
        </p:blipFill>
        <p:spPr>
          <a:xfrm>
            <a:off x="7108190" y="1622425"/>
            <a:ext cx="6574155" cy="5235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a:blip r:embed="rId2"/>
          <a:srcRect r="14973"/>
          <a:stretch>
            <a:fillRect/>
          </a:stretch>
        </p:blipFill>
        <p:spPr>
          <a:xfrm>
            <a:off x="7108190" y="1622425"/>
            <a:ext cx="6574155" cy="5235575"/>
          </a:xfrm>
          <a:prstGeom prst="rect">
            <a:avLst/>
          </a:prstGeom>
        </p:spPr>
      </p:pic>
      <p:sp>
        <p:nvSpPr>
          <p:cNvPr id="3" name="文本框 2"/>
          <p:cNvSpPr txBox="1"/>
          <p:nvPr/>
        </p:nvSpPr>
        <p:spPr>
          <a:xfrm>
            <a:off x="120015" y="116840"/>
            <a:ext cx="2705735" cy="521970"/>
          </a:xfrm>
          <a:prstGeom prst="rect">
            <a:avLst/>
          </a:prstGeom>
          <a:noFill/>
        </p:spPr>
        <p:txBody>
          <a:bodyPr wrap="square" rtlCol="0" anchor="t">
            <a:spAutoFit/>
          </a:bodyPr>
          <a:p>
            <a:r>
              <a:rPr lang="zh-CN" altLang="en-US" sz="2800" b="1">
                <a:solidFill>
                  <a:schemeClr val="bg1"/>
                </a:solidFill>
                <a:sym typeface="+mn-ea"/>
              </a:rPr>
              <a:t>策略如下：</a:t>
            </a:r>
            <a:endParaRPr lang="zh-CN" altLang="en-US" sz="2800" b="1">
              <a:solidFill>
                <a:schemeClr val="bg1"/>
              </a:solidFill>
              <a:sym typeface="+mn-ea"/>
            </a:endParaRPr>
          </a:p>
        </p:txBody>
      </p:sp>
      <p:sp>
        <p:nvSpPr>
          <p:cNvPr id="4" name="文本框 3"/>
          <p:cNvSpPr txBox="1"/>
          <p:nvPr/>
        </p:nvSpPr>
        <p:spPr>
          <a:xfrm>
            <a:off x="563880" y="2155190"/>
            <a:ext cx="9864090" cy="953135"/>
          </a:xfrm>
          <a:prstGeom prst="rect">
            <a:avLst/>
          </a:prstGeom>
          <a:noFill/>
        </p:spPr>
        <p:txBody>
          <a:bodyPr wrap="square" rtlCol="0" anchor="t">
            <a:spAutoFit/>
          </a:bodyPr>
          <a:p>
            <a:r>
              <a:rPr lang="zh-CN" altLang="en-US" sz="2800" b="1">
                <a:solidFill>
                  <a:schemeClr val="bg1"/>
                </a:solidFill>
              </a:rPr>
              <a:t>还是按照右端点从小到大排序</a:t>
            </a:r>
            <a:endParaRPr lang="zh-CN" altLang="en-US" sz="2800" b="1">
              <a:solidFill>
                <a:schemeClr val="bg1"/>
              </a:solidFill>
            </a:endParaRPr>
          </a:p>
          <a:p>
            <a:r>
              <a:rPr lang="zh-CN" altLang="en-US" sz="2800" b="1">
                <a:solidFill>
                  <a:schemeClr val="bg1"/>
                </a:solidFill>
              </a:rPr>
              <a:t>如果后一个区间的左端点大于上一个区间的右端点，答案累加</a:t>
            </a:r>
            <a:endParaRPr lang="zh-CN" altLang="en-US" sz="2800" b="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800" y="175260"/>
            <a:ext cx="6096000" cy="645160"/>
          </a:xfrm>
          <a:prstGeom prst="rect">
            <a:avLst/>
          </a:prstGeom>
          <a:noFill/>
        </p:spPr>
        <p:txBody>
          <a:bodyPr wrap="square" rtlCol="0" anchor="t">
            <a:spAutoFit/>
          </a:bodyPr>
          <a:p>
            <a:r>
              <a:rPr lang="zh-CN" altLang="en-US" sz="3600" b="1">
                <a:solidFill>
                  <a:schemeClr val="bg1"/>
                </a:solidFill>
                <a:sym typeface="+mn-ea"/>
              </a:rPr>
              <a:t>区间贪心例题</a:t>
            </a:r>
            <a:r>
              <a:rPr lang="en-US" altLang="zh-CN" sz="3600" b="1">
                <a:solidFill>
                  <a:schemeClr val="bg1"/>
                </a:solidFill>
                <a:sym typeface="+mn-ea"/>
              </a:rPr>
              <a:t>3</a:t>
            </a:r>
            <a:endParaRPr lang="en-US" altLang="zh-CN" sz="3600" b="1">
              <a:solidFill>
                <a:schemeClr val="bg1"/>
              </a:solidFill>
              <a:sym typeface="+mn-ea"/>
            </a:endParaRPr>
          </a:p>
        </p:txBody>
      </p:sp>
      <p:pic>
        <p:nvPicPr>
          <p:cNvPr id="5" name="图片 4"/>
          <p:cNvPicPr>
            <a:picLocks noChangeAspect="1"/>
          </p:cNvPicPr>
          <p:nvPr>
            <p:custDataLst>
              <p:tags r:id="rId1"/>
            </p:custDataLst>
          </p:nvPr>
        </p:nvPicPr>
        <p:blipFill>
          <a:blip r:embed="rId2"/>
          <a:stretch>
            <a:fillRect/>
          </a:stretch>
        </p:blipFill>
        <p:spPr>
          <a:xfrm>
            <a:off x="509270" y="1535430"/>
            <a:ext cx="8008620" cy="37871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517890" y="1534795"/>
            <a:ext cx="2927350" cy="3787775"/>
          </a:xfrm>
          <a:prstGeom prst="rect">
            <a:avLst/>
          </a:prstGeom>
        </p:spPr>
      </p:pic>
      <p:pic>
        <p:nvPicPr>
          <p:cNvPr id="11" name="图片 10"/>
          <p:cNvPicPr>
            <a:picLocks noChangeAspect="1"/>
          </p:cNvPicPr>
          <p:nvPr/>
        </p:nvPicPr>
        <p:blipFill>
          <a:blip r:embed="rId5"/>
          <a:srcRect r="24453"/>
          <a:stretch>
            <a:fillRect/>
          </a:stretch>
        </p:blipFill>
        <p:spPr>
          <a:xfrm>
            <a:off x="9121775" y="3101340"/>
            <a:ext cx="3070225" cy="37566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6880" y="723900"/>
            <a:ext cx="10902950" cy="4092575"/>
          </a:xfrm>
          <a:prstGeom prst="rect">
            <a:avLst/>
          </a:prstGeom>
          <a:noFill/>
        </p:spPr>
        <p:txBody>
          <a:bodyPr wrap="square" rtlCol="0" anchor="t">
            <a:spAutoFit/>
          </a:bodyPr>
          <a:p>
            <a:r>
              <a:rPr lang="zh-CN" altLang="en-US" sz="3600" b="1">
                <a:solidFill>
                  <a:schemeClr val="bg1"/>
                </a:solidFill>
              </a:rPr>
              <a:t>策略：</a:t>
            </a:r>
            <a:endParaRPr lang="zh-CN" altLang="en-US" sz="3600" b="1">
              <a:solidFill>
                <a:schemeClr val="bg1"/>
              </a:solidFill>
            </a:endParaRPr>
          </a:p>
          <a:p>
            <a:endParaRPr lang="zh-CN" altLang="en-US" sz="2800" b="1">
              <a:solidFill>
                <a:schemeClr val="bg1"/>
              </a:solidFill>
            </a:endParaRPr>
          </a:p>
          <a:p>
            <a:r>
              <a:rPr lang="zh-CN" altLang="en-US" sz="2800" b="1">
                <a:solidFill>
                  <a:schemeClr val="bg1"/>
                </a:solidFill>
              </a:rPr>
              <a:t>首先将所有区间按照左端点从小到大进行排序</a:t>
            </a:r>
            <a:endParaRPr lang="zh-CN" altLang="en-US" sz="2800" b="1">
              <a:solidFill>
                <a:schemeClr val="bg1"/>
              </a:solidFill>
            </a:endParaRPr>
          </a:p>
          <a:p>
            <a:r>
              <a:rPr lang="zh-CN" altLang="en-US" sz="2800" b="1">
                <a:solidFill>
                  <a:schemeClr val="bg1"/>
                </a:solidFill>
              </a:rPr>
              <a:t>从左往右遍历判断每个区间，是否存在一个组使得其区间的最大的右端点小于当前区间的左端点</a:t>
            </a:r>
            <a:endParaRPr lang="zh-CN" altLang="en-US" sz="2800" b="1">
              <a:solidFill>
                <a:schemeClr val="bg1"/>
              </a:solidFill>
            </a:endParaRPr>
          </a:p>
          <a:p>
            <a:r>
              <a:rPr lang="zh-CN" altLang="en-US" sz="2800" b="1">
                <a:solidFill>
                  <a:schemeClr val="bg1"/>
                </a:solidFill>
              </a:rPr>
              <a:t>如果不存在这样的组，则开一个新的组，然后再将其放进去</a:t>
            </a:r>
            <a:endParaRPr lang="zh-CN" altLang="en-US" sz="2800" b="1">
              <a:solidFill>
                <a:schemeClr val="bg1"/>
              </a:solidFill>
            </a:endParaRPr>
          </a:p>
          <a:p>
            <a:r>
              <a:rPr lang="zh-CN" altLang="en-US" sz="2800" b="1">
                <a:solidFill>
                  <a:schemeClr val="bg1"/>
                </a:solidFill>
              </a:rPr>
              <a:t>如果存在这样的组，将该区间放进去，并更新当前组的最大右端点</a:t>
            </a:r>
            <a:endParaRPr lang="zh-CN" altLang="en-US" sz="2800" b="1">
              <a:solidFill>
                <a:schemeClr val="bg1"/>
              </a:solidFill>
            </a:endParaRPr>
          </a:p>
          <a:p>
            <a:r>
              <a:rPr lang="zh-CN" altLang="en-US" sz="2800" b="1">
                <a:solidFill>
                  <a:schemeClr val="bg1"/>
                </a:solidFill>
              </a:rPr>
              <a:t>如果存在多个组可以的话，可以随便挑一个放进去。</a:t>
            </a:r>
            <a:endParaRPr lang="zh-CN" altLang="en-US" sz="2800" b="1">
              <a:solidFill>
                <a:schemeClr val="bg1"/>
              </a:solidFill>
            </a:endParaRPr>
          </a:p>
          <a:p>
            <a:endParaRPr lang="zh-CN" altLang="en-US" sz="2800" b="1">
              <a:solidFill>
                <a:schemeClr val="bg1"/>
              </a:solidFill>
            </a:endParaRPr>
          </a:p>
        </p:txBody>
      </p:sp>
      <p:pic>
        <p:nvPicPr>
          <p:cNvPr id="11" name="图片 10"/>
          <p:cNvPicPr>
            <a:picLocks noChangeAspect="1"/>
          </p:cNvPicPr>
          <p:nvPr>
            <p:custDataLst>
              <p:tags r:id="rId1"/>
            </p:custDataLst>
          </p:nvPr>
        </p:nvPicPr>
        <p:blipFill>
          <a:blip r:embed="rId2"/>
          <a:srcRect r="24453"/>
          <a:stretch>
            <a:fillRect/>
          </a:stretch>
        </p:blipFill>
        <p:spPr>
          <a:xfrm>
            <a:off x="9121775" y="3101340"/>
            <a:ext cx="3070225" cy="3756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800" y="175260"/>
            <a:ext cx="6096000" cy="645160"/>
          </a:xfrm>
          <a:prstGeom prst="rect">
            <a:avLst/>
          </a:prstGeom>
          <a:noFill/>
        </p:spPr>
        <p:txBody>
          <a:bodyPr wrap="square" rtlCol="0" anchor="t">
            <a:spAutoFit/>
          </a:bodyPr>
          <a:p>
            <a:r>
              <a:rPr lang="zh-CN" altLang="en-US" sz="3600" b="1">
                <a:solidFill>
                  <a:schemeClr val="bg1"/>
                </a:solidFill>
                <a:sym typeface="+mn-ea"/>
              </a:rPr>
              <a:t>区间贪心例题</a:t>
            </a:r>
            <a:r>
              <a:rPr lang="en-US" altLang="zh-CN" sz="3600" b="1">
                <a:solidFill>
                  <a:schemeClr val="bg1"/>
                </a:solidFill>
                <a:sym typeface="+mn-ea"/>
              </a:rPr>
              <a:t>4</a:t>
            </a:r>
            <a:endParaRPr lang="en-US" altLang="zh-CN" sz="3600" b="1">
              <a:solidFill>
                <a:schemeClr val="bg1"/>
              </a:solidFill>
              <a:sym typeface="+mn-ea"/>
            </a:endParaRPr>
          </a:p>
        </p:txBody>
      </p:sp>
      <p:pic>
        <p:nvPicPr>
          <p:cNvPr id="5" name="图片 4"/>
          <p:cNvPicPr>
            <a:picLocks noChangeAspect="1"/>
          </p:cNvPicPr>
          <p:nvPr>
            <p:custDataLst>
              <p:tags r:id="rId1"/>
            </p:custDataLst>
          </p:nvPr>
        </p:nvPicPr>
        <p:blipFill>
          <a:blip r:embed="rId2"/>
          <a:stretch>
            <a:fillRect/>
          </a:stretch>
        </p:blipFill>
        <p:spPr>
          <a:xfrm>
            <a:off x="855980" y="1345565"/>
            <a:ext cx="7315200" cy="4450080"/>
          </a:xfrm>
          <a:prstGeom prst="rect">
            <a:avLst/>
          </a:prstGeom>
        </p:spPr>
      </p:pic>
      <p:pic>
        <p:nvPicPr>
          <p:cNvPr id="6" name="图片 5"/>
          <p:cNvPicPr>
            <a:picLocks noChangeAspect="1"/>
          </p:cNvPicPr>
          <p:nvPr>
            <p:custDataLst>
              <p:tags r:id="rId3"/>
            </p:custDataLst>
          </p:nvPr>
        </p:nvPicPr>
        <p:blipFill>
          <a:blip r:embed="rId4"/>
          <a:srcRect l="4664"/>
          <a:stretch>
            <a:fillRect/>
          </a:stretch>
        </p:blipFill>
        <p:spPr>
          <a:xfrm>
            <a:off x="7938135" y="1345565"/>
            <a:ext cx="3309620" cy="4448810"/>
          </a:xfrm>
          <a:prstGeom prst="rect">
            <a:avLst/>
          </a:prstGeom>
        </p:spPr>
      </p:pic>
      <p:pic>
        <p:nvPicPr>
          <p:cNvPr id="7" name="图片 6"/>
          <p:cNvPicPr>
            <a:picLocks noChangeAspect="1"/>
          </p:cNvPicPr>
          <p:nvPr/>
        </p:nvPicPr>
        <p:blipFill>
          <a:blip r:embed="rId5"/>
          <a:stretch>
            <a:fillRect/>
          </a:stretch>
        </p:blipFill>
        <p:spPr>
          <a:xfrm>
            <a:off x="8383270" y="1345565"/>
            <a:ext cx="4234815" cy="56464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任意多边形 227"/>
          <p:cNvSpPr/>
          <p:nvPr/>
        </p:nvSpPr>
        <p:spPr bwMode="auto">
          <a:xfrm>
            <a:off x="6575425" y="5800725"/>
            <a:ext cx="2047875" cy="422275"/>
          </a:xfrm>
          <a:custGeom>
            <a:avLst/>
            <a:gdLst>
              <a:gd name="T0" fmla="*/ 0 w 2047164"/>
              <a:gd name="T1" fmla="*/ 0 h 423080"/>
              <a:gd name="T2" fmla="*/ 1638300 w 2047164"/>
              <a:gd name="T3" fmla="*/ 0 h 423080"/>
              <a:gd name="T4" fmla="*/ 2047875 w 2047164"/>
              <a:gd name="T5" fmla="*/ 422275 h 423080"/>
              <a:gd name="T6" fmla="*/ 0 60000 65536"/>
              <a:gd name="T7" fmla="*/ 0 60000 65536"/>
              <a:gd name="T8" fmla="*/ 0 60000 65536"/>
              <a:gd name="T9" fmla="*/ 0 w 2047164"/>
              <a:gd name="T10" fmla="*/ 0 h 423080"/>
              <a:gd name="T11" fmla="*/ 2047164 w 2047164"/>
              <a:gd name="T12" fmla="*/ 423080 h 423080"/>
            </a:gdLst>
            <a:ahLst/>
            <a:cxnLst>
              <a:cxn ang="T6">
                <a:pos x="T0" y="T1"/>
              </a:cxn>
              <a:cxn ang="T7">
                <a:pos x="T2" y="T3"/>
              </a:cxn>
              <a:cxn ang="T8">
                <a:pos x="T4" y="T5"/>
              </a:cxn>
            </a:cxnLst>
            <a:rect l="T9" t="T10" r="T11" b="T12"/>
            <a:pathLst>
              <a:path w="2047164" h="423080">
                <a:moveTo>
                  <a:pt x="0" y="0"/>
                </a:moveTo>
                <a:lnTo>
                  <a:pt x="1637731" y="0"/>
                </a:lnTo>
                <a:lnTo>
                  <a:pt x="2047164" y="423080"/>
                </a:lnTo>
              </a:path>
            </a:pathLst>
          </a:custGeom>
          <a:noFill/>
          <a:ln w="38100"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75" name="任意多边形 228"/>
          <p:cNvSpPr/>
          <p:nvPr/>
        </p:nvSpPr>
        <p:spPr bwMode="auto">
          <a:xfrm>
            <a:off x="8493125" y="6107113"/>
            <a:ext cx="803275" cy="750887"/>
          </a:xfrm>
          <a:custGeom>
            <a:avLst/>
            <a:gdLst>
              <a:gd name="T0" fmla="*/ 0 w 577970"/>
              <a:gd name="T1" fmla="*/ 0 h 534838"/>
              <a:gd name="T2" fmla="*/ 803275 w 577970"/>
              <a:gd name="T3" fmla="*/ 750887 h 534838"/>
              <a:gd name="T4" fmla="*/ 0 60000 65536"/>
              <a:gd name="T5" fmla="*/ 0 60000 65536"/>
              <a:gd name="T6" fmla="*/ 0 w 577970"/>
              <a:gd name="T7" fmla="*/ 0 h 534838"/>
              <a:gd name="T8" fmla="*/ 577970 w 577970"/>
              <a:gd name="T9" fmla="*/ 534838 h 534838"/>
            </a:gdLst>
            <a:ahLst/>
            <a:cxnLst>
              <a:cxn ang="T4">
                <a:pos x="T0" y="T1"/>
              </a:cxn>
              <a:cxn ang="T5">
                <a:pos x="T2" y="T3"/>
              </a:cxn>
            </a:cxnLst>
            <a:rect l="T6" t="T7" r="T8" b="T9"/>
            <a:pathLst>
              <a:path w="577970" h="534838">
                <a:moveTo>
                  <a:pt x="0" y="0"/>
                </a:moveTo>
                <a:lnTo>
                  <a:pt x="577970" y="534838"/>
                </a:ln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76" name="任意多边形 229"/>
          <p:cNvSpPr/>
          <p:nvPr/>
        </p:nvSpPr>
        <p:spPr bwMode="auto">
          <a:xfrm>
            <a:off x="6396038" y="4545013"/>
            <a:ext cx="2565400" cy="1992312"/>
          </a:xfrm>
          <a:custGeom>
            <a:avLst/>
            <a:gdLst>
              <a:gd name="T0" fmla="*/ 95520 w 2565779"/>
              <a:gd name="T1" fmla="*/ 1746684 h 1992574"/>
              <a:gd name="T2" fmla="*/ 313852 w 2565779"/>
              <a:gd name="T3" fmla="*/ 968865 h 1992574"/>
              <a:gd name="T4" fmla="*/ 532183 w 2565779"/>
              <a:gd name="T5" fmla="*/ 177398 h 1992574"/>
              <a:gd name="T6" fmla="*/ 2538108 w 2565779"/>
              <a:gd name="T7" fmla="*/ 0 h 1992574"/>
              <a:gd name="T8" fmla="*/ 2565400 w 2565779"/>
              <a:gd name="T9" fmla="*/ 54585 h 1992574"/>
              <a:gd name="T10" fmla="*/ 2046862 w 2565779"/>
              <a:gd name="T11" fmla="*/ 1746684 h 1992574"/>
              <a:gd name="T12" fmla="*/ 0 w 2565779"/>
              <a:gd name="T13" fmla="*/ 1992312 h 1992574"/>
              <a:gd name="T14" fmla="*/ 95520 w 2565779"/>
              <a:gd name="T15" fmla="*/ 1746684 h 1992574"/>
              <a:gd name="T16" fmla="*/ 0 60000 65536"/>
              <a:gd name="T17" fmla="*/ 0 60000 65536"/>
              <a:gd name="T18" fmla="*/ 0 60000 65536"/>
              <a:gd name="T19" fmla="*/ 0 60000 65536"/>
              <a:gd name="T20" fmla="*/ 0 60000 65536"/>
              <a:gd name="T21" fmla="*/ 0 60000 65536"/>
              <a:gd name="T22" fmla="*/ 0 60000 65536"/>
              <a:gd name="T23" fmla="*/ 0 60000 65536"/>
              <a:gd name="T24" fmla="*/ 0 w 2565779"/>
              <a:gd name="T25" fmla="*/ 0 h 1992574"/>
              <a:gd name="T26" fmla="*/ 2565779 w 2565779"/>
              <a:gd name="T27" fmla="*/ 1992574 h 19925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65779" h="1992574">
                <a:moveTo>
                  <a:pt x="95534" y="1746914"/>
                </a:moveTo>
                <a:lnTo>
                  <a:pt x="313898" y="968992"/>
                </a:lnTo>
                <a:lnTo>
                  <a:pt x="532262" y="177421"/>
                </a:lnTo>
                <a:lnTo>
                  <a:pt x="2538483" y="0"/>
                </a:lnTo>
                <a:lnTo>
                  <a:pt x="2565779" y="54592"/>
                </a:lnTo>
                <a:lnTo>
                  <a:pt x="2047164" y="1746914"/>
                </a:lnTo>
                <a:lnTo>
                  <a:pt x="0" y="1992574"/>
                </a:lnTo>
                <a:lnTo>
                  <a:pt x="95534" y="174691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3077" name="Group 5"/>
          <p:cNvGrpSpPr/>
          <p:nvPr/>
        </p:nvGrpSpPr>
        <p:grpSpPr bwMode="auto">
          <a:xfrm>
            <a:off x="1712913" y="1439863"/>
            <a:ext cx="1554162" cy="4129087"/>
            <a:chOff x="0" y="0"/>
            <a:chExt cx="1553742" cy="4127676"/>
          </a:xfrm>
        </p:grpSpPr>
        <p:sp>
          <p:nvSpPr>
            <p:cNvPr id="15561" name="任意多边形 231"/>
            <p:cNvSpPr/>
            <p:nvPr/>
          </p:nvSpPr>
          <p:spPr bwMode="auto">
            <a:xfrm>
              <a:off x="0" y="1534587"/>
              <a:ext cx="1353771" cy="2593089"/>
            </a:xfrm>
            <a:custGeom>
              <a:avLst/>
              <a:gdLst>
                <a:gd name="T0" fmla="*/ 15926 w 1353403"/>
                <a:gd name="T1" fmla="*/ 2593089 h 2593075"/>
                <a:gd name="T2" fmla="*/ 15926 w 1353403"/>
                <a:gd name="T3" fmla="*/ 2388371 h 2593075"/>
                <a:gd name="T4" fmla="*/ 2276 w 1353403"/>
                <a:gd name="T5" fmla="*/ 2224597 h 2593075"/>
                <a:gd name="T6" fmla="*/ 29578 w 1353403"/>
                <a:gd name="T7" fmla="*/ 2060823 h 2593075"/>
                <a:gd name="T8" fmla="*/ 125139 w 1353403"/>
                <a:gd name="T9" fmla="*/ 1705979 h 2593075"/>
                <a:gd name="T10" fmla="*/ 193396 w 1353403"/>
                <a:gd name="T11" fmla="*/ 1487614 h 2593075"/>
                <a:gd name="T12" fmla="*/ 152441 w 1353403"/>
                <a:gd name="T13" fmla="*/ 1351135 h 2593075"/>
                <a:gd name="T14" fmla="*/ 234351 w 1353403"/>
                <a:gd name="T15" fmla="*/ 1296544 h 2593075"/>
                <a:gd name="T16" fmla="*/ 152441 w 1353403"/>
                <a:gd name="T17" fmla="*/ 1064531 h 2593075"/>
                <a:gd name="T18" fmla="*/ 193396 w 1353403"/>
                <a:gd name="T19" fmla="*/ 818870 h 2593075"/>
                <a:gd name="T20" fmla="*/ 384517 w 1353403"/>
                <a:gd name="T21" fmla="*/ 655096 h 2593075"/>
                <a:gd name="T22" fmla="*/ 862318 w 1353403"/>
                <a:gd name="T23" fmla="*/ 409435 h 2593075"/>
                <a:gd name="T24" fmla="*/ 957878 w 1353403"/>
                <a:gd name="T25" fmla="*/ 313900 h 2593075"/>
                <a:gd name="T26" fmla="*/ 1108044 w 1353403"/>
                <a:gd name="T27" fmla="*/ 245661 h 2593075"/>
                <a:gd name="T28" fmla="*/ 1217256 w 1353403"/>
                <a:gd name="T29" fmla="*/ 150126 h 2593075"/>
                <a:gd name="T30" fmla="*/ 1271862 w 1353403"/>
                <a:gd name="T31" fmla="*/ 40943 h 2593075"/>
                <a:gd name="T32" fmla="*/ 1353771 w 1353403"/>
                <a:gd name="T33" fmla="*/ 0 h 25930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53403"/>
                <a:gd name="T52" fmla="*/ 0 h 2593075"/>
                <a:gd name="T53" fmla="*/ 1353403 w 1353403"/>
                <a:gd name="T54" fmla="*/ 2593075 h 25930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53403" h="2593075">
                  <a:moveTo>
                    <a:pt x="15922" y="2593075"/>
                  </a:moveTo>
                  <a:cubicBezTo>
                    <a:pt x="17059" y="2521424"/>
                    <a:pt x="18197" y="2449773"/>
                    <a:pt x="15922" y="2388358"/>
                  </a:cubicBezTo>
                  <a:cubicBezTo>
                    <a:pt x="13648" y="2326943"/>
                    <a:pt x="0" y="2279176"/>
                    <a:pt x="2275" y="2224585"/>
                  </a:cubicBezTo>
                  <a:cubicBezTo>
                    <a:pt x="4550" y="2169994"/>
                    <a:pt x="9098" y="2147248"/>
                    <a:pt x="29570" y="2060812"/>
                  </a:cubicBezTo>
                  <a:cubicBezTo>
                    <a:pt x="50042" y="1974376"/>
                    <a:pt x="97810" y="1801504"/>
                    <a:pt x="125105" y="1705970"/>
                  </a:cubicBezTo>
                  <a:cubicBezTo>
                    <a:pt x="152400" y="1610436"/>
                    <a:pt x="188794" y="1546746"/>
                    <a:pt x="193343" y="1487606"/>
                  </a:cubicBezTo>
                  <a:cubicBezTo>
                    <a:pt x="197892" y="1428466"/>
                    <a:pt x="145576" y="1382973"/>
                    <a:pt x="152400" y="1351128"/>
                  </a:cubicBezTo>
                  <a:cubicBezTo>
                    <a:pt x="159224" y="1319283"/>
                    <a:pt x="234287" y="1344304"/>
                    <a:pt x="234287" y="1296537"/>
                  </a:cubicBezTo>
                  <a:cubicBezTo>
                    <a:pt x="234287" y="1248770"/>
                    <a:pt x="159224" y="1144137"/>
                    <a:pt x="152400" y="1064525"/>
                  </a:cubicBezTo>
                  <a:cubicBezTo>
                    <a:pt x="145576" y="984913"/>
                    <a:pt x="154674" y="887105"/>
                    <a:pt x="193343" y="818866"/>
                  </a:cubicBezTo>
                  <a:cubicBezTo>
                    <a:pt x="232012" y="750627"/>
                    <a:pt x="272955" y="723331"/>
                    <a:pt x="384412" y="655092"/>
                  </a:cubicBezTo>
                  <a:cubicBezTo>
                    <a:pt x="495869" y="586853"/>
                    <a:pt x="766550" y="466299"/>
                    <a:pt x="862084" y="409433"/>
                  </a:cubicBezTo>
                  <a:cubicBezTo>
                    <a:pt x="957618" y="352567"/>
                    <a:pt x="916675" y="341193"/>
                    <a:pt x="957618" y="313898"/>
                  </a:cubicBezTo>
                  <a:cubicBezTo>
                    <a:pt x="998561" y="286603"/>
                    <a:pt x="1064525" y="272955"/>
                    <a:pt x="1107743" y="245660"/>
                  </a:cubicBezTo>
                  <a:cubicBezTo>
                    <a:pt x="1150961" y="218365"/>
                    <a:pt x="1189630" y="184244"/>
                    <a:pt x="1216925" y="150125"/>
                  </a:cubicBezTo>
                  <a:cubicBezTo>
                    <a:pt x="1244220" y="116006"/>
                    <a:pt x="1248770" y="65964"/>
                    <a:pt x="1271516" y="40943"/>
                  </a:cubicBezTo>
                  <a:cubicBezTo>
                    <a:pt x="1294262" y="15922"/>
                    <a:pt x="1323832" y="7961"/>
                    <a:pt x="1353403" y="0"/>
                  </a:cubicBez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562" name="任意多边形 232"/>
            <p:cNvSpPr/>
            <p:nvPr/>
          </p:nvSpPr>
          <p:spPr bwMode="auto">
            <a:xfrm>
              <a:off x="1071272" y="0"/>
              <a:ext cx="482470" cy="1536175"/>
            </a:xfrm>
            <a:custGeom>
              <a:avLst/>
              <a:gdLst>
                <a:gd name="T0" fmla="*/ 284312 w 483079"/>
                <a:gd name="T1" fmla="*/ 1536175 h 1535502"/>
                <a:gd name="T2" fmla="*/ 284312 w 483079"/>
                <a:gd name="T3" fmla="*/ 1441243 h 1535502"/>
                <a:gd name="T4" fmla="*/ 258466 w 483079"/>
                <a:gd name="T5" fmla="*/ 1311790 h 1535502"/>
                <a:gd name="T6" fmla="*/ 249851 w 483079"/>
                <a:gd name="T7" fmla="*/ 1268639 h 1535502"/>
                <a:gd name="T8" fmla="*/ 198157 w 483079"/>
                <a:gd name="T9" fmla="*/ 1320420 h 1535502"/>
                <a:gd name="T10" fmla="*/ 112002 w 483079"/>
                <a:gd name="T11" fmla="*/ 1294530 h 1535502"/>
                <a:gd name="T12" fmla="*/ 60309 w 483079"/>
                <a:gd name="T13" fmla="*/ 1190968 h 1535502"/>
                <a:gd name="T14" fmla="*/ 17230 w 483079"/>
                <a:gd name="T15" fmla="*/ 1009733 h 1535502"/>
                <a:gd name="T16" fmla="*/ 0 w 483079"/>
                <a:gd name="T17" fmla="*/ 871650 h 1535502"/>
                <a:gd name="T18" fmla="*/ 17230 w 483079"/>
                <a:gd name="T19" fmla="*/ 863020 h 1535502"/>
                <a:gd name="T20" fmla="*/ 25846 w 483079"/>
                <a:gd name="T21" fmla="*/ 742197 h 1535502"/>
                <a:gd name="T22" fmla="*/ 34462 w 483079"/>
                <a:gd name="T23" fmla="*/ 509182 h 1535502"/>
                <a:gd name="T24" fmla="*/ 94770 w 483079"/>
                <a:gd name="T25" fmla="*/ 302057 h 1535502"/>
                <a:gd name="T26" fmla="*/ 275697 w 483079"/>
                <a:gd name="T27" fmla="*/ 94933 h 1535502"/>
                <a:gd name="T28" fmla="*/ 482470 w 483079"/>
                <a:gd name="T29" fmla="*/ 0 h 15355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3079"/>
                <a:gd name="T46" fmla="*/ 0 h 1535502"/>
                <a:gd name="T47" fmla="*/ 483079 w 483079"/>
                <a:gd name="T48" fmla="*/ 1535502 h 15355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3079" h="1535502">
                  <a:moveTo>
                    <a:pt x="284671" y="1535502"/>
                  </a:moveTo>
                  <a:cubicBezTo>
                    <a:pt x="286827" y="1506747"/>
                    <a:pt x="288984" y="1477993"/>
                    <a:pt x="284671" y="1440612"/>
                  </a:cubicBezTo>
                  <a:cubicBezTo>
                    <a:pt x="280358" y="1403231"/>
                    <a:pt x="258792" y="1311215"/>
                    <a:pt x="258792" y="1311215"/>
                  </a:cubicBezTo>
                  <a:cubicBezTo>
                    <a:pt x="253041" y="1282460"/>
                    <a:pt x="260230" y="1266645"/>
                    <a:pt x="250166" y="1268083"/>
                  </a:cubicBezTo>
                  <a:cubicBezTo>
                    <a:pt x="240102" y="1269521"/>
                    <a:pt x="221411" y="1315529"/>
                    <a:pt x="198407" y="1319842"/>
                  </a:cubicBezTo>
                  <a:cubicBezTo>
                    <a:pt x="175403" y="1324155"/>
                    <a:pt x="135147" y="1315529"/>
                    <a:pt x="112143" y="1293963"/>
                  </a:cubicBezTo>
                  <a:cubicBezTo>
                    <a:pt x="89139" y="1272397"/>
                    <a:pt x="76200" y="1237891"/>
                    <a:pt x="60385" y="1190446"/>
                  </a:cubicBezTo>
                  <a:cubicBezTo>
                    <a:pt x="44570" y="1143001"/>
                    <a:pt x="27316" y="1062487"/>
                    <a:pt x="17252" y="1009291"/>
                  </a:cubicBezTo>
                  <a:cubicBezTo>
                    <a:pt x="7188" y="956095"/>
                    <a:pt x="0" y="895709"/>
                    <a:pt x="0" y="871268"/>
                  </a:cubicBezTo>
                  <a:cubicBezTo>
                    <a:pt x="0" y="846827"/>
                    <a:pt x="12939" y="884208"/>
                    <a:pt x="17252" y="862642"/>
                  </a:cubicBezTo>
                  <a:cubicBezTo>
                    <a:pt x="21565" y="841076"/>
                    <a:pt x="23004" y="800819"/>
                    <a:pt x="25879" y="741872"/>
                  </a:cubicBezTo>
                  <a:cubicBezTo>
                    <a:pt x="28754" y="682925"/>
                    <a:pt x="23003" y="582284"/>
                    <a:pt x="34505" y="508959"/>
                  </a:cubicBezTo>
                  <a:cubicBezTo>
                    <a:pt x="46007" y="435634"/>
                    <a:pt x="54633" y="370936"/>
                    <a:pt x="94890" y="301925"/>
                  </a:cubicBezTo>
                  <a:cubicBezTo>
                    <a:pt x="135147" y="232914"/>
                    <a:pt x="211347" y="145212"/>
                    <a:pt x="276045" y="94891"/>
                  </a:cubicBezTo>
                  <a:cubicBezTo>
                    <a:pt x="340743" y="44570"/>
                    <a:pt x="411911" y="22285"/>
                    <a:pt x="483079" y="0"/>
                  </a:cubicBez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080" name="Group 8"/>
          <p:cNvGrpSpPr/>
          <p:nvPr/>
        </p:nvGrpSpPr>
        <p:grpSpPr bwMode="auto">
          <a:xfrm>
            <a:off x="3240088" y="1446213"/>
            <a:ext cx="3227387" cy="4351337"/>
            <a:chOff x="0" y="0"/>
            <a:chExt cx="3226279" cy="4350589"/>
          </a:xfrm>
        </p:grpSpPr>
        <p:sp>
          <p:nvSpPr>
            <p:cNvPr id="15559" name="任意多边形 234"/>
            <p:cNvSpPr/>
            <p:nvPr/>
          </p:nvSpPr>
          <p:spPr bwMode="auto">
            <a:xfrm>
              <a:off x="0" y="0"/>
              <a:ext cx="3096149" cy="4282339"/>
            </a:xfrm>
            <a:custGeom>
              <a:avLst/>
              <a:gdLst>
                <a:gd name="T0" fmla="*/ 0 w 3096883"/>
                <a:gd name="T1" fmla="*/ 2877 h 4281578"/>
                <a:gd name="T2" fmla="*/ 146614 w 3096883"/>
                <a:gd name="T3" fmla="*/ 2877 h 4281578"/>
                <a:gd name="T4" fmla="*/ 284604 w 3096883"/>
                <a:gd name="T5" fmla="*/ 20133 h 4281578"/>
                <a:gd name="T6" fmla="*/ 336350 w 3096883"/>
                <a:gd name="T7" fmla="*/ 63272 h 4281578"/>
                <a:gd name="T8" fmla="*/ 465716 w 3096883"/>
                <a:gd name="T9" fmla="*/ 89156 h 4281578"/>
                <a:gd name="T10" fmla="*/ 595081 w 3096883"/>
                <a:gd name="T11" fmla="*/ 192691 h 4281578"/>
                <a:gd name="T12" fmla="*/ 664077 w 3096883"/>
                <a:gd name="T13" fmla="*/ 322110 h 4281578"/>
                <a:gd name="T14" fmla="*/ 741695 w 3096883"/>
                <a:gd name="T15" fmla="*/ 460158 h 4281578"/>
                <a:gd name="T16" fmla="*/ 793442 w 3096883"/>
                <a:gd name="T17" fmla="*/ 684485 h 4281578"/>
                <a:gd name="T18" fmla="*/ 793442 w 3096883"/>
                <a:gd name="T19" fmla="*/ 762135 h 4281578"/>
                <a:gd name="T20" fmla="*/ 819315 w 3096883"/>
                <a:gd name="T21" fmla="*/ 900183 h 4281578"/>
                <a:gd name="T22" fmla="*/ 810691 w 3096883"/>
                <a:gd name="T23" fmla="*/ 1038231 h 4281578"/>
                <a:gd name="T24" fmla="*/ 802066 w 3096883"/>
                <a:gd name="T25" fmla="*/ 1133137 h 4281578"/>
                <a:gd name="T26" fmla="*/ 741695 w 3096883"/>
                <a:gd name="T27" fmla="*/ 1159021 h 4281578"/>
                <a:gd name="T28" fmla="*/ 741695 w 3096883"/>
                <a:gd name="T29" fmla="*/ 1167649 h 4281578"/>
                <a:gd name="T30" fmla="*/ 698573 w 3096883"/>
                <a:gd name="T31" fmla="*/ 1348836 h 4281578"/>
                <a:gd name="T32" fmla="*/ 672701 w 3096883"/>
                <a:gd name="T33" fmla="*/ 1426487 h 4281578"/>
                <a:gd name="T34" fmla="*/ 672701 w 3096883"/>
                <a:gd name="T35" fmla="*/ 1607675 h 4281578"/>
                <a:gd name="T36" fmla="*/ 664077 w 3096883"/>
                <a:gd name="T37" fmla="*/ 1668070 h 4281578"/>
                <a:gd name="T38" fmla="*/ 707198 w 3096883"/>
                <a:gd name="T39" fmla="*/ 1728466 h 4281578"/>
                <a:gd name="T40" fmla="*/ 879685 w 3096883"/>
                <a:gd name="T41" fmla="*/ 1754350 h 4281578"/>
                <a:gd name="T42" fmla="*/ 1078045 w 3096883"/>
                <a:gd name="T43" fmla="*/ 1788862 h 4281578"/>
                <a:gd name="T44" fmla="*/ 1293655 w 3096883"/>
                <a:gd name="T45" fmla="*/ 1866513 h 4281578"/>
                <a:gd name="T46" fmla="*/ 1500640 w 3096883"/>
                <a:gd name="T47" fmla="*/ 1944164 h 4281578"/>
                <a:gd name="T48" fmla="*/ 1621382 w 3096883"/>
                <a:gd name="T49" fmla="*/ 2073583 h 4281578"/>
                <a:gd name="T50" fmla="*/ 1638630 w 3096883"/>
                <a:gd name="T51" fmla="*/ 2194375 h 4281578"/>
                <a:gd name="T52" fmla="*/ 1673127 w 3096883"/>
                <a:gd name="T53" fmla="*/ 2280654 h 4281578"/>
                <a:gd name="T54" fmla="*/ 1673127 w 3096883"/>
                <a:gd name="T55" fmla="*/ 2384190 h 4281578"/>
                <a:gd name="T56" fmla="*/ 1699000 w 3096883"/>
                <a:gd name="T57" fmla="*/ 2418702 h 4281578"/>
                <a:gd name="T58" fmla="*/ 1707625 w 3096883"/>
                <a:gd name="T59" fmla="*/ 2539493 h 4281578"/>
                <a:gd name="T60" fmla="*/ 1673127 w 3096883"/>
                <a:gd name="T61" fmla="*/ 2634400 h 4281578"/>
                <a:gd name="T62" fmla="*/ 1707625 w 3096883"/>
                <a:gd name="T63" fmla="*/ 2686168 h 4281578"/>
                <a:gd name="T64" fmla="*/ 1742122 w 3096883"/>
                <a:gd name="T65" fmla="*/ 2781075 h 4281578"/>
                <a:gd name="T66" fmla="*/ 1733498 w 3096883"/>
                <a:gd name="T67" fmla="*/ 2824215 h 4281578"/>
                <a:gd name="T68" fmla="*/ 1785245 w 3096883"/>
                <a:gd name="T69" fmla="*/ 2884611 h 4281578"/>
                <a:gd name="T70" fmla="*/ 1811118 w 3096883"/>
                <a:gd name="T71" fmla="*/ 3005402 h 4281578"/>
                <a:gd name="T72" fmla="*/ 1793869 w 3096883"/>
                <a:gd name="T73" fmla="*/ 3177961 h 4281578"/>
                <a:gd name="T74" fmla="*/ 1836991 w 3096883"/>
                <a:gd name="T75" fmla="*/ 3229729 h 4281578"/>
                <a:gd name="T76" fmla="*/ 1931859 w 3096883"/>
                <a:gd name="T77" fmla="*/ 3298752 h 4281578"/>
                <a:gd name="T78" fmla="*/ 2078473 w 3096883"/>
                <a:gd name="T79" fmla="*/ 3497195 h 4281578"/>
                <a:gd name="T80" fmla="*/ 2130219 w 3096883"/>
                <a:gd name="T81" fmla="*/ 3574847 h 4281578"/>
                <a:gd name="T82" fmla="*/ 2138844 w 3096883"/>
                <a:gd name="T83" fmla="*/ 3652498 h 4281578"/>
                <a:gd name="T84" fmla="*/ 2250960 w 3096883"/>
                <a:gd name="T85" fmla="*/ 3721522 h 4281578"/>
                <a:gd name="T86" fmla="*/ 2345829 w 3096883"/>
                <a:gd name="T87" fmla="*/ 3773290 h 4281578"/>
                <a:gd name="T88" fmla="*/ 2570062 w 3096883"/>
                <a:gd name="T89" fmla="*/ 3928593 h 4281578"/>
                <a:gd name="T90" fmla="*/ 2647681 w 3096883"/>
                <a:gd name="T91" fmla="*/ 4032129 h 4281578"/>
                <a:gd name="T92" fmla="*/ 2751174 w 3096883"/>
                <a:gd name="T93" fmla="*/ 4066640 h 4281578"/>
                <a:gd name="T94" fmla="*/ 3096149 w 3096883"/>
                <a:gd name="T95" fmla="*/ 4282339 h 42815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96883"/>
                <a:gd name="T145" fmla="*/ 0 h 4281578"/>
                <a:gd name="T146" fmla="*/ 3096883 w 3096883"/>
                <a:gd name="T147" fmla="*/ 4281578 h 42815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96883" h="4281578">
                  <a:moveTo>
                    <a:pt x="0" y="2876"/>
                  </a:moveTo>
                  <a:cubicBezTo>
                    <a:pt x="49602" y="1438"/>
                    <a:pt x="99204" y="0"/>
                    <a:pt x="146649" y="2876"/>
                  </a:cubicBezTo>
                  <a:cubicBezTo>
                    <a:pt x="194094" y="5752"/>
                    <a:pt x="253041" y="10065"/>
                    <a:pt x="284671" y="20129"/>
                  </a:cubicBezTo>
                  <a:cubicBezTo>
                    <a:pt x="316301" y="30193"/>
                    <a:pt x="306238" y="51759"/>
                    <a:pt x="336430" y="63261"/>
                  </a:cubicBezTo>
                  <a:cubicBezTo>
                    <a:pt x="366622" y="74763"/>
                    <a:pt x="422694" y="67574"/>
                    <a:pt x="465826" y="89140"/>
                  </a:cubicBezTo>
                  <a:cubicBezTo>
                    <a:pt x="508958" y="110706"/>
                    <a:pt x="562154" y="153838"/>
                    <a:pt x="595222" y="192657"/>
                  </a:cubicBezTo>
                  <a:cubicBezTo>
                    <a:pt x="628290" y="231476"/>
                    <a:pt x="639793" y="277483"/>
                    <a:pt x="664234" y="322053"/>
                  </a:cubicBezTo>
                  <a:cubicBezTo>
                    <a:pt x="688676" y="366623"/>
                    <a:pt x="720305" y="399691"/>
                    <a:pt x="741871" y="460076"/>
                  </a:cubicBezTo>
                  <a:cubicBezTo>
                    <a:pt x="763437" y="520461"/>
                    <a:pt x="785003" y="634042"/>
                    <a:pt x="793630" y="684363"/>
                  </a:cubicBezTo>
                  <a:cubicBezTo>
                    <a:pt x="802257" y="734684"/>
                    <a:pt x="789317" y="726057"/>
                    <a:pt x="793630" y="762000"/>
                  </a:cubicBezTo>
                  <a:cubicBezTo>
                    <a:pt x="797943" y="797943"/>
                    <a:pt x="816634" y="854015"/>
                    <a:pt x="819509" y="900023"/>
                  </a:cubicBezTo>
                  <a:cubicBezTo>
                    <a:pt x="822384" y="946031"/>
                    <a:pt x="813758" y="999227"/>
                    <a:pt x="810883" y="1038046"/>
                  </a:cubicBezTo>
                  <a:cubicBezTo>
                    <a:pt x="808008" y="1076865"/>
                    <a:pt x="813758" y="1112808"/>
                    <a:pt x="802256" y="1132936"/>
                  </a:cubicBezTo>
                  <a:cubicBezTo>
                    <a:pt x="790754" y="1153064"/>
                    <a:pt x="751935" y="1153064"/>
                    <a:pt x="741871" y="1158815"/>
                  </a:cubicBezTo>
                  <a:cubicBezTo>
                    <a:pt x="731807" y="1164566"/>
                    <a:pt x="749060" y="1135812"/>
                    <a:pt x="741871" y="1167442"/>
                  </a:cubicBezTo>
                  <a:cubicBezTo>
                    <a:pt x="734682" y="1199072"/>
                    <a:pt x="710241" y="1305464"/>
                    <a:pt x="698739" y="1348596"/>
                  </a:cubicBezTo>
                  <a:cubicBezTo>
                    <a:pt x="687237" y="1391728"/>
                    <a:pt x="677173" y="1383102"/>
                    <a:pt x="672860" y="1426234"/>
                  </a:cubicBezTo>
                  <a:cubicBezTo>
                    <a:pt x="668547" y="1469366"/>
                    <a:pt x="674298" y="1567132"/>
                    <a:pt x="672860" y="1607389"/>
                  </a:cubicBezTo>
                  <a:cubicBezTo>
                    <a:pt x="671422" y="1647646"/>
                    <a:pt x="658483" y="1647646"/>
                    <a:pt x="664234" y="1667774"/>
                  </a:cubicBezTo>
                  <a:cubicBezTo>
                    <a:pt x="669985" y="1687902"/>
                    <a:pt x="671423" y="1713782"/>
                    <a:pt x="707366" y="1728159"/>
                  </a:cubicBezTo>
                  <a:cubicBezTo>
                    <a:pt x="743309" y="1742536"/>
                    <a:pt x="818072" y="1743974"/>
                    <a:pt x="879894" y="1754038"/>
                  </a:cubicBezTo>
                  <a:cubicBezTo>
                    <a:pt x="941716" y="1764102"/>
                    <a:pt x="1009290" y="1769854"/>
                    <a:pt x="1078301" y="1788544"/>
                  </a:cubicBezTo>
                  <a:cubicBezTo>
                    <a:pt x="1147312" y="1807234"/>
                    <a:pt x="1293962" y="1866181"/>
                    <a:pt x="1293962" y="1866181"/>
                  </a:cubicBezTo>
                  <a:cubicBezTo>
                    <a:pt x="1364411" y="1892060"/>
                    <a:pt x="1446362" y="1909313"/>
                    <a:pt x="1500996" y="1943819"/>
                  </a:cubicBezTo>
                  <a:cubicBezTo>
                    <a:pt x="1555630" y="1978325"/>
                    <a:pt x="1598762" y="2031521"/>
                    <a:pt x="1621766" y="2073215"/>
                  </a:cubicBezTo>
                  <a:cubicBezTo>
                    <a:pt x="1644770" y="2114909"/>
                    <a:pt x="1630392" y="2159479"/>
                    <a:pt x="1639018" y="2193985"/>
                  </a:cubicBezTo>
                  <a:cubicBezTo>
                    <a:pt x="1647644" y="2228491"/>
                    <a:pt x="1667773" y="2248619"/>
                    <a:pt x="1673524" y="2280249"/>
                  </a:cubicBezTo>
                  <a:cubicBezTo>
                    <a:pt x="1679275" y="2311879"/>
                    <a:pt x="1669211" y="2360762"/>
                    <a:pt x="1673524" y="2383766"/>
                  </a:cubicBezTo>
                  <a:cubicBezTo>
                    <a:pt x="1677837" y="2406770"/>
                    <a:pt x="1693652" y="2392393"/>
                    <a:pt x="1699403" y="2418272"/>
                  </a:cubicBezTo>
                  <a:cubicBezTo>
                    <a:pt x="1705154" y="2444151"/>
                    <a:pt x="1712343" y="2503099"/>
                    <a:pt x="1708030" y="2539042"/>
                  </a:cubicBezTo>
                  <a:cubicBezTo>
                    <a:pt x="1703717" y="2574985"/>
                    <a:pt x="1673524" y="2609491"/>
                    <a:pt x="1673524" y="2633932"/>
                  </a:cubicBezTo>
                  <a:cubicBezTo>
                    <a:pt x="1673524" y="2658373"/>
                    <a:pt x="1696528" y="2661250"/>
                    <a:pt x="1708030" y="2685691"/>
                  </a:cubicBezTo>
                  <a:cubicBezTo>
                    <a:pt x="1719532" y="2710133"/>
                    <a:pt x="1738222" y="2757577"/>
                    <a:pt x="1742535" y="2780581"/>
                  </a:cubicBezTo>
                  <a:cubicBezTo>
                    <a:pt x="1746848" y="2803585"/>
                    <a:pt x="1726720" y="2806460"/>
                    <a:pt x="1733909" y="2823713"/>
                  </a:cubicBezTo>
                  <a:cubicBezTo>
                    <a:pt x="1741098" y="2840966"/>
                    <a:pt x="1772728" y="2853906"/>
                    <a:pt x="1785668" y="2884098"/>
                  </a:cubicBezTo>
                  <a:cubicBezTo>
                    <a:pt x="1798608" y="2914290"/>
                    <a:pt x="1810109" y="2955985"/>
                    <a:pt x="1811547" y="3004868"/>
                  </a:cubicBezTo>
                  <a:cubicBezTo>
                    <a:pt x="1812985" y="3053751"/>
                    <a:pt x="1789981" y="3140015"/>
                    <a:pt x="1794294" y="3177396"/>
                  </a:cubicBezTo>
                  <a:cubicBezTo>
                    <a:pt x="1798607" y="3214777"/>
                    <a:pt x="1814422" y="3209027"/>
                    <a:pt x="1837426" y="3229155"/>
                  </a:cubicBezTo>
                  <a:cubicBezTo>
                    <a:pt x="1860430" y="3249283"/>
                    <a:pt x="1892060" y="3253596"/>
                    <a:pt x="1932317" y="3298166"/>
                  </a:cubicBezTo>
                  <a:cubicBezTo>
                    <a:pt x="1972574" y="3342736"/>
                    <a:pt x="2045898" y="3450566"/>
                    <a:pt x="2078966" y="3496574"/>
                  </a:cubicBezTo>
                  <a:cubicBezTo>
                    <a:pt x="2112034" y="3542582"/>
                    <a:pt x="2120660" y="3548333"/>
                    <a:pt x="2130724" y="3574212"/>
                  </a:cubicBezTo>
                  <a:cubicBezTo>
                    <a:pt x="2140788" y="3600091"/>
                    <a:pt x="2119223" y="3627408"/>
                    <a:pt x="2139351" y="3651849"/>
                  </a:cubicBezTo>
                  <a:cubicBezTo>
                    <a:pt x="2159479" y="3676290"/>
                    <a:pt x="2216988" y="3700733"/>
                    <a:pt x="2251494" y="3720861"/>
                  </a:cubicBezTo>
                  <a:cubicBezTo>
                    <a:pt x="2286000" y="3740989"/>
                    <a:pt x="2293189" y="3738113"/>
                    <a:pt x="2346385" y="3772619"/>
                  </a:cubicBezTo>
                  <a:cubicBezTo>
                    <a:pt x="2399581" y="3807125"/>
                    <a:pt x="2520350" y="3884763"/>
                    <a:pt x="2570671" y="3927895"/>
                  </a:cubicBezTo>
                  <a:cubicBezTo>
                    <a:pt x="2620992" y="3971027"/>
                    <a:pt x="2618117" y="4008408"/>
                    <a:pt x="2648309" y="4031412"/>
                  </a:cubicBezTo>
                  <a:cubicBezTo>
                    <a:pt x="2678502" y="4054416"/>
                    <a:pt x="2677064" y="4024223"/>
                    <a:pt x="2751826" y="4065917"/>
                  </a:cubicBezTo>
                  <a:cubicBezTo>
                    <a:pt x="2826588" y="4107611"/>
                    <a:pt x="2961735" y="4194594"/>
                    <a:pt x="3096883" y="4281578"/>
                  </a:cubicBez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560" name="任意多边形 235"/>
            <p:cNvSpPr/>
            <p:nvPr/>
          </p:nvSpPr>
          <p:spPr bwMode="auto">
            <a:xfrm>
              <a:off x="3070757" y="4282339"/>
              <a:ext cx="155522" cy="68250"/>
            </a:xfrm>
            <a:custGeom>
              <a:avLst/>
              <a:gdLst>
                <a:gd name="T0" fmla="*/ 0 w 155276"/>
                <a:gd name="T1" fmla="*/ 0 h 69011"/>
                <a:gd name="T2" fmla="*/ 155522 w 155276"/>
                <a:gd name="T3" fmla="*/ 68250 h 69011"/>
                <a:gd name="T4" fmla="*/ 0 60000 65536"/>
                <a:gd name="T5" fmla="*/ 0 60000 65536"/>
                <a:gd name="T6" fmla="*/ 0 w 155276"/>
                <a:gd name="T7" fmla="*/ 0 h 69011"/>
                <a:gd name="T8" fmla="*/ 155276 w 155276"/>
                <a:gd name="T9" fmla="*/ 69011 h 69011"/>
              </a:gdLst>
              <a:ahLst/>
              <a:cxnLst>
                <a:cxn ang="T4">
                  <a:pos x="T0" y="T1"/>
                </a:cxn>
                <a:cxn ang="T5">
                  <a:pos x="T2" y="T3"/>
                </a:cxn>
              </a:cxnLst>
              <a:rect l="T6" t="T7" r="T8" b="T9"/>
              <a:pathLst>
                <a:path w="155276" h="69011">
                  <a:moveTo>
                    <a:pt x="0" y="0"/>
                  </a:moveTo>
                  <a:lnTo>
                    <a:pt x="155276" y="69011"/>
                  </a:ln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3" name="任意多边形 236"/>
          <p:cNvSpPr/>
          <p:nvPr/>
        </p:nvSpPr>
        <p:spPr bwMode="auto">
          <a:xfrm>
            <a:off x="1498600" y="5797550"/>
            <a:ext cx="344488" cy="0"/>
          </a:xfrm>
          <a:custGeom>
            <a:avLst/>
            <a:gdLst>
              <a:gd name="T0" fmla="*/ 0 w 353683"/>
              <a:gd name="T1" fmla="*/ 344488 w 353683"/>
              <a:gd name="T2" fmla="*/ 0 60000 65536"/>
              <a:gd name="T3" fmla="*/ 0 60000 65536"/>
              <a:gd name="T4" fmla="*/ 0 w 353683"/>
              <a:gd name="T5" fmla="*/ 353683 w 353683"/>
            </a:gdLst>
            <a:ahLst/>
            <a:cxnLst>
              <a:cxn ang="T2">
                <a:pos x="T0" y="0"/>
              </a:cxn>
              <a:cxn ang="T3">
                <a:pos x="T1" y="0"/>
              </a:cxn>
            </a:cxnLst>
            <a:rect l="T4" t="0" r="T5" b="0"/>
            <a:pathLst>
              <a:path w="353683">
                <a:moveTo>
                  <a:pt x="0" y="0"/>
                </a:moveTo>
                <a:lnTo>
                  <a:pt x="353683" y="0"/>
                </a:ln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84" name="任意多边形 237"/>
          <p:cNvSpPr/>
          <p:nvPr/>
        </p:nvSpPr>
        <p:spPr bwMode="auto">
          <a:xfrm>
            <a:off x="5453063" y="6194425"/>
            <a:ext cx="939800" cy="430213"/>
          </a:xfrm>
          <a:custGeom>
            <a:avLst/>
            <a:gdLst>
              <a:gd name="T0" fmla="*/ 0 w 940279"/>
              <a:gd name="T1" fmla="*/ 0 h 431321"/>
              <a:gd name="T2" fmla="*/ 8622 w 940279"/>
              <a:gd name="T3" fmla="*/ 146272 h 431321"/>
              <a:gd name="T4" fmla="*/ 103464 w 940279"/>
              <a:gd name="T5" fmla="*/ 189293 h 431321"/>
              <a:gd name="T6" fmla="*/ 939800 w 940279"/>
              <a:gd name="T7" fmla="*/ 430213 h 431321"/>
              <a:gd name="T8" fmla="*/ 0 60000 65536"/>
              <a:gd name="T9" fmla="*/ 0 60000 65536"/>
              <a:gd name="T10" fmla="*/ 0 60000 65536"/>
              <a:gd name="T11" fmla="*/ 0 60000 65536"/>
              <a:gd name="T12" fmla="*/ 0 w 940279"/>
              <a:gd name="T13" fmla="*/ 0 h 431321"/>
              <a:gd name="T14" fmla="*/ 940279 w 940279"/>
              <a:gd name="T15" fmla="*/ 431321 h 431321"/>
            </a:gdLst>
            <a:ahLst/>
            <a:cxnLst>
              <a:cxn ang="T8">
                <a:pos x="T0" y="T1"/>
              </a:cxn>
              <a:cxn ang="T9">
                <a:pos x="T2" y="T3"/>
              </a:cxn>
              <a:cxn ang="T10">
                <a:pos x="T4" y="T5"/>
              </a:cxn>
              <a:cxn ang="T11">
                <a:pos x="T6" y="T7"/>
              </a:cxn>
            </a:cxnLst>
            <a:rect l="T12" t="T13" r="T14" b="T15"/>
            <a:pathLst>
              <a:path w="940279" h="431321">
                <a:moveTo>
                  <a:pt x="0" y="0"/>
                </a:moveTo>
                <a:lnTo>
                  <a:pt x="8626" y="146649"/>
                </a:lnTo>
                <a:lnTo>
                  <a:pt x="103517" y="189781"/>
                </a:lnTo>
                <a:lnTo>
                  <a:pt x="940279" y="431321"/>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85" name="任意多边形 238"/>
          <p:cNvSpPr/>
          <p:nvPr/>
        </p:nvSpPr>
        <p:spPr bwMode="auto">
          <a:xfrm>
            <a:off x="5453063" y="6210300"/>
            <a:ext cx="922337" cy="276225"/>
          </a:xfrm>
          <a:custGeom>
            <a:avLst/>
            <a:gdLst>
              <a:gd name="T0" fmla="*/ 0 w 923026"/>
              <a:gd name="T1" fmla="*/ 0 h 276045"/>
              <a:gd name="T2" fmla="*/ 922337 w 923026"/>
              <a:gd name="T3" fmla="*/ 276225 h 276045"/>
              <a:gd name="T4" fmla="*/ 0 60000 65536"/>
              <a:gd name="T5" fmla="*/ 0 60000 65536"/>
              <a:gd name="T6" fmla="*/ 0 w 923026"/>
              <a:gd name="T7" fmla="*/ 0 h 276045"/>
              <a:gd name="T8" fmla="*/ 923026 w 923026"/>
              <a:gd name="T9" fmla="*/ 276045 h 276045"/>
            </a:gdLst>
            <a:ahLst/>
            <a:cxnLst>
              <a:cxn ang="T4">
                <a:pos x="T0" y="T1"/>
              </a:cxn>
              <a:cxn ang="T5">
                <a:pos x="T2" y="T3"/>
              </a:cxn>
            </a:cxnLst>
            <a:rect l="T6" t="T7" r="T8" b="T9"/>
            <a:pathLst>
              <a:path w="923026" h="276045">
                <a:moveTo>
                  <a:pt x="0" y="0"/>
                </a:moveTo>
                <a:lnTo>
                  <a:pt x="923026" y="276045"/>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86" name="任意多边形 239"/>
          <p:cNvSpPr/>
          <p:nvPr/>
        </p:nvSpPr>
        <p:spPr bwMode="auto">
          <a:xfrm>
            <a:off x="5461000" y="6038850"/>
            <a:ext cx="1096963" cy="171450"/>
          </a:xfrm>
          <a:custGeom>
            <a:avLst/>
            <a:gdLst>
              <a:gd name="T0" fmla="*/ 0 w 1095555"/>
              <a:gd name="T1" fmla="*/ 171450 h 172528"/>
              <a:gd name="T2" fmla="*/ 112288 w 1095555"/>
              <a:gd name="T3" fmla="*/ 128588 h 172528"/>
              <a:gd name="T4" fmla="*/ 639175 w 1095555"/>
              <a:gd name="T5" fmla="*/ 60007 h 172528"/>
              <a:gd name="T6" fmla="*/ 1096963 w 1095555"/>
              <a:gd name="T7" fmla="*/ 0 h 172528"/>
              <a:gd name="T8" fmla="*/ 0 60000 65536"/>
              <a:gd name="T9" fmla="*/ 0 60000 65536"/>
              <a:gd name="T10" fmla="*/ 0 60000 65536"/>
              <a:gd name="T11" fmla="*/ 0 60000 65536"/>
              <a:gd name="T12" fmla="*/ 0 w 1095555"/>
              <a:gd name="T13" fmla="*/ 0 h 172528"/>
              <a:gd name="T14" fmla="*/ 1095555 w 1095555"/>
              <a:gd name="T15" fmla="*/ 172528 h 172528"/>
            </a:gdLst>
            <a:ahLst/>
            <a:cxnLst>
              <a:cxn ang="T8">
                <a:pos x="T0" y="T1"/>
              </a:cxn>
              <a:cxn ang="T9">
                <a:pos x="T2" y="T3"/>
              </a:cxn>
              <a:cxn ang="T10">
                <a:pos x="T4" y="T5"/>
              </a:cxn>
              <a:cxn ang="T11">
                <a:pos x="T6" y="T7"/>
              </a:cxn>
            </a:cxnLst>
            <a:rect l="T12" t="T13" r="T14" b="T15"/>
            <a:pathLst>
              <a:path w="1095555" h="172528">
                <a:moveTo>
                  <a:pt x="0" y="172528"/>
                </a:moveTo>
                <a:cubicBezTo>
                  <a:pt x="2875" y="160307"/>
                  <a:pt x="5751" y="148087"/>
                  <a:pt x="112144" y="129396"/>
                </a:cubicBezTo>
                <a:cubicBezTo>
                  <a:pt x="218537" y="110705"/>
                  <a:pt x="638355" y="60384"/>
                  <a:pt x="638355" y="60384"/>
                </a:cubicBezTo>
                <a:lnTo>
                  <a:pt x="1095555"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87" name="任意多边形 240"/>
          <p:cNvSpPr/>
          <p:nvPr/>
        </p:nvSpPr>
        <p:spPr bwMode="auto">
          <a:xfrm>
            <a:off x="6375400" y="6486525"/>
            <a:ext cx="0" cy="155575"/>
          </a:xfrm>
          <a:custGeom>
            <a:avLst/>
            <a:gdLst>
              <a:gd name="T0" fmla="*/ 0 h 155276"/>
              <a:gd name="T1" fmla="*/ 155575 h 155276"/>
              <a:gd name="T2" fmla="*/ 0 60000 65536"/>
              <a:gd name="T3" fmla="*/ 0 60000 65536"/>
              <a:gd name="T4" fmla="*/ 0 h 155276"/>
              <a:gd name="T5" fmla="*/ 155276 h 155276"/>
            </a:gdLst>
            <a:ahLst/>
            <a:cxnLst>
              <a:cxn ang="T2">
                <a:pos x="0" y="T0"/>
              </a:cxn>
              <a:cxn ang="T3">
                <a:pos x="0" y="T1"/>
              </a:cxn>
            </a:cxnLst>
            <a:rect l="0" t="T4" r="0" b="T5"/>
            <a:pathLst>
              <a:path h="155276">
                <a:moveTo>
                  <a:pt x="0" y="0"/>
                </a:moveTo>
                <a:lnTo>
                  <a:pt x="0" y="155276"/>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88" name="任意多边形 241"/>
          <p:cNvSpPr/>
          <p:nvPr/>
        </p:nvSpPr>
        <p:spPr bwMode="auto">
          <a:xfrm>
            <a:off x="6367463" y="4735513"/>
            <a:ext cx="569912" cy="1751012"/>
          </a:xfrm>
          <a:custGeom>
            <a:avLst/>
            <a:gdLst>
              <a:gd name="T0" fmla="*/ 0 w 569343"/>
              <a:gd name="T1" fmla="*/ 1751012 h 1751162"/>
              <a:gd name="T2" fmla="*/ 94985 w 569343"/>
              <a:gd name="T3" fmla="*/ 1733760 h 1751162"/>
              <a:gd name="T4" fmla="*/ 94985 w 569343"/>
              <a:gd name="T5" fmla="*/ 1716509 h 1751162"/>
              <a:gd name="T6" fmla="*/ 138160 w 569343"/>
              <a:gd name="T7" fmla="*/ 1621627 h 1751162"/>
              <a:gd name="T8" fmla="*/ 138160 w 569343"/>
              <a:gd name="T9" fmla="*/ 1535370 h 1751162"/>
              <a:gd name="T10" fmla="*/ 207241 w 569343"/>
              <a:gd name="T11" fmla="*/ 1285226 h 1751162"/>
              <a:gd name="T12" fmla="*/ 474927 w 569343"/>
              <a:gd name="T13" fmla="*/ 293273 h 1751162"/>
              <a:gd name="T14" fmla="*/ 569912 w 569343"/>
              <a:gd name="T15" fmla="*/ 0 h 1751162"/>
              <a:gd name="T16" fmla="*/ 0 60000 65536"/>
              <a:gd name="T17" fmla="*/ 0 60000 65536"/>
              <a:gd name="T18" fmla="*/ 0 60000 65536"/>
              <a:gd name="T19" fmla="*/ 0 60000 65536"/>
              <a:gd name="T20" fmla="*/ 0 60000 65536"/>
              <a:gd name="T21" fmla="*/ 0 60000 65536"/>
              <a:gd name="T22" fmla="*/ 0 60000 65536"/>
              <a:gd name="T23" fmla="*/ 0 60000 65536"/>
              <a:gd name="T24" fmla="*/ 0 w 569343"/>
              <a:gd name="T25" fmla="*/ 0 h 1751162"/>
              <a:gd name="T26" fmla="*/ 569343 w 569343"/>
              <a:gd name="T27" fmla="*/ 1751162 h 1751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9343" h="1751162">
                <a:moveTo>
                  <a:pt x="0" y="1751162"/>
                </a:moveTo>
                <a:cubicBezTo>
                  <a:pt x="39537" y="1745411"/>
                  <a:pt x="79075" y="1739660"/>
                  <a:pt x="94890" y="1733909"/>
                </a:cubicBezTo>
                <a:cubicBezTo>
                  <a:pt x="110705" y="1728158"/>
                  <a:pt x="87701" y="1735346"/>
                  <a:pt x="94890" y="1716656"/>
                </a:cubicBezTo>
                <a:cubicBezTo>
                  <a:pt x="102079" y="1697966"/>
                  <a:pt x="130833" y="1651958"/>
                  <a:pt x="138022" y="1621766"/>
                </a:cubicBezTo>
                <a:cubicBezTo>
                  <a:pt x="145211" y="1591574"/>
                  <a:pt x="126520" y="1591574"/>
                  <a:pt x="138022" y="1535502"/>
                </a:cubicBezTo>
                <a:cubicBezTo>
                  <a:pt x="149524" y="1479430"/>
                  <a:pt x="150962" y="1492370"/>
                  <a:pt x="207034" y="1285336"/>
                </a:cubicBezTo>
                <a:cubicBezTo>
                  <a:pt x="263106" y="1078302"/>
                  <a:pt x="414068" y="507521"/>
                  <a:pt x="474453" y="293298"/>
                </a:cubicBezTo>
                <a:cubicBezTo>
                  <a:pt x="534838" y="79075"/>
                  <a:pt x="552090" y="39537"/>
                  <a:pt x="569343" y="0"/>
                </a:cubicBez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3089" name="组合 6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1125" y="4767263"/>
            <a:ext cx="56197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任意多边形 245"/>
          <p:cNvSpPr/>
          <p:nvPr/>
        </p:nvSpPr>
        <p:spPr bwMode="auto">
          <a:xfrm>
            <a:off x="6510338" y="6221413"/>
            <a:ext cx="1952625" cy="257175"/>
          </a:xfrm>
          <a:custGeom>
            <a:avLst/>
            <a:gdLst>
              <a:gd name="T0" fmla="*/ 0 w 1952216"/>
              <a:gd name="T1" fmla="*/ 257175 h 258051"/>
              <a:gd name="T2" fmla="*/ 230051 w 1952216"/>
              <a:gd name="T3" fmla="*/ 223631 h 258051"/>
              <a:gd name="T4" fmla="*/ 1638409 w 1952216"/>
              <a:gd name="T5" fmla="*/ 39136 h 258051"/>
              <a:gd name="T6" fmla="*/ 1952625 w 1952216"/>
              <a:gd name="T7" fmla="*/ 0 h 258051"/>
              <a:gd name="T8" fmla="*/ 0 60000 65536"/>
              <a:gd name="T9" fmla="*/ 0 60000 65536"/>
              <a:gd name="T10" fmla="*/ 0 60000 65536"/>
              <a:gd name="T11" fmla="*/ 0 60000 65536"/>
              <a:gd name="T12" fmla="*/ 0 w 1952216"/>
              <a:gd name="T13" fmla="*/ 0 h 258051"/>
              <a:gd name="T14" fmla="*/ 1952216 w 1952216"/>
              <a:gd name="T15" fmla="*/ 258051 h 258051"/>
            </a:gdLst>
            <a:ahLst/>
            <a:cxnLst>
              <a:cxn ang="T8">
                <a:pos x="T0" y="T1"/>
              </a:cxn>
              <a:cxn ang="T9">
                <a:pos x="T2" y="T3"/>
              </a:cxn>
              <a:cxn ang="T10">
                <a:pos x="T4" y="T5"/>
              </a:cxn>
              <a:cxn ang="T11">
                <a:pos x="T6" y="T7"/>
              </a:cxn>
            </a:cxnLst>
            <a:rect l="T12" t="T13" r="T14" b="T15"/>
            <a:pathLst>
              <a:path w="1952216" h="258051">
                <a:moveTo>
                  <a:pt x="0" y="258051"/>
                </a:moveTo>
                <a:lnTo>
                  <a:pt x="230003" y="224393"/>
                </a:lnTo>
                <a:lnTo>
                  <a:pt x="1638066" y="39269"/>
                </a:lnTo>
                <a:lnTo>
                  <a:pt x="1952216"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91" name="任意多边形 246"/>
          <p:cNvSpPr/>
          <p:nvPr/>
        </p:nvSpPr>
        <p:spPr bwMode="auto">
          <a:xfrm>
            <a:off x="8445500" y="4616450"/>
            <a:ext cx="484188" cy="1604963"/>
          </a:xfrm>
          <a:custGeom>
            <a:avLst/>
            <a:gdLst>
              <a:gd name="T0" fmla="*/ 471101 w 484314"/>
              <a:gd name="T1" fmla="*/ 0 h 1604407"/>
              <a:gd name="T2" fmla="*/ 431844 w 484314"/>
              <a:gd name="T3" fmla="*/ 190799 h 1604407"/>
              <a:gd name="T4" fmla="*/ 157034 w 484314"/>
              <a:gd name="T5" fmla="*/ 1122352 h 1604407"/>
              <a:gd name="T6" fmla="*/ 0 w 484314"/>
              <a:gd name="T7" fmla="*/ 1604963 h 1604407"/>
              <a:gd name="T8" fmla="*/ 0 60000 65536"/>
              <a:gd name="T9" fmla="*/ 0 60000 65536"/>
              <a:gd name="T10" fmla="*/ 0 60000 65536"/>
              <a:gd name="T11" fmla="*/ 0 60000 65536"/>
              <a:gd name="T12" fmla="*/ 0 w 484314"/>
              <a:gd name="T13" fmla="*/ 0 h 1604407"/>
              <a:gd name="T14" fmla="*/ 484314 w 484314"/>
              <a:gd name="T15" fmla="*/ 1604407 h 1604407"/>
            </a:gdLst>
            <a:ahLst/>
            <a:cxnLst>
              <a:cxn ang="T8">
                <a:pos x="T0" y="T1"/>
              </a:cxn>
              <a:cxn ang="T9">
                <a:pos x="T2" y="T3"/>
              </a:cxn>
              <a:cxn ang="T10">
                <a:pos x="T4" y="T5"/>
              </a:cxn>
              <a:cxn ang="T11">
                <a:pos x="T6" y="T7"/>
              </a:cxn>
            </a:cxnLst>
            <a:rect l="T12" t="T13" r="T14" b="T15"/>
            <a:pathLst>
              <a:path w="484314" h="1604407">
                <a:moveTo>
                  <a:pt x="471224" y="0"/>
                </a:moveTo>
                <a:cubicBezTo>
                  <a:pt x="477769" y="1869"/>
                  <a:pt x="484314" y="3739"/>
                  <a:pt x="431956" y="190733"/>
                </a:cubicBezTo>
                <a:cubicBezTo>
                  <a:pt x="379598" y="377727"/>
                  <a:pt x="229068" y="886351"/>
                  <a:pt x="157075" y="1121963"/>
                </a:cubicBezTo>
                <a:cubicBezTo>
                  <a:pt x="85082" y="1357575"/>
                  <a:pt x="42541" y="1480991"/>
                  <a:pt x="0" y="1604407"/>
                </a:cubicBez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92" name="任意多边形 247"/>
          <p:cNvSpPr/>
          <p:nvPr/>
        </p:nvSpPr>
        <p:spPr bwMode="auto">
          <a:xfrm>
            <a:off x="6388100" y="6546850"/>
            <a:ext cx="554038" cy="88900"/>
          </a:xfrm>
          <a:custGeom>
            <a:avLst/>
            <a:gdLst>
              <a:gd name="T0" fmla="*/ 0 w 555371"/>
              <a:gd name="T1" fmla="*/ 88900 h 89757"/>
              <a:gd name="T2" fmla="*/ 554038 w 555371"/>
              <a:gd name="T3" fmla="*/ 0 h 89757"/>
              <a:gd name="T4" fmla="*/ 0 60000 65536"/>
              <a:gd name="T5" fmla="*/ 0 60000 65536"/>
              <a:gd name="T6" fmla="*/ 0 w 555371"/>
              <a:gd name="T7" fmla="*/ 0 h 89757"/>
              <a:gd name="T8" fmla="*/ 555371 w 555371"/>
              <a:gd name="T9" fmla="*/ 89757 h 89757"/>
            </a:gdLst>
            <a:ahLst/>
            <a:cxnLst>
              <a:cxn ang="T4">
                <a:pos x="T0" y="T1"/>
              </a:cxn>
              <a:cxn ang="T5">
                <a:pos x="T2" y="T3"/>
              </a:cxn>
            </a:cxnLst>
            <a:rect l="T6" t="T7" r="T8" b="T9"/>
            <a:pathLst>
              <a:path w="555371" h="89757">
                <a:moveTo>
                  <a:pt x="0" y="89757"/>
                </a:moveTo>
                <a:lnTo>
                  <a:pt x="555371"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93" name="任意多边形 248"/>
          <p:cNvSpPr/>
          <p:nvPr/>
        </p:nvSpPr>
        <p:spPr bwMode="auto">
          <a:xfrm>
            <a:off x="7969250" y="6338888"/>
            <a:ext cx="369888" cy="61912"/>
          </a:xfrm>
          <a:custGeom>
            <a:avLst/>
            <a:gdLst>
              <a:gd name="T0" fmla="*/ 0 w 370248"/>
              <a:gd name="T1" fmla="*/ 61912 h 61708"/>
              <a:gd name="T2" fmla="*/ 369888 w 370248"/>
              <a:gd name="T3" fmla="*/ 0 h 61708"/>
              <a:gd name="T4" fmla="*/ 0 60000 65536"/>
              <a:gd name="T5" fmla="*/ 0 60000 65536"/>
              <a:gd name="T6" fmla="*/ 0 w 370248"/>
              <a:gd name="T7" fmla="*/ 0 h 61708"/>
              <a:gd name="T8" fmla="*/ 370248 w 370248"/>
              <a:gd name="T9" fmla="*/ 61708 h 61708"/>
            </a:gdLst>
            <a:ahLst/>
            <a:cxnLst>
              <a:cxn ang="T4">
                <a:pos x="T0" y="T1"/>
              </a:cxn>
              <a:cxn ang="T5">
                <a:pos x="T2" y="T3"/>
              </a:cxn>
            </a:cxnLst>
            <a:rect l="T6" t="T7" r="T8" b="T9"/>
            <a:pathLst>
              <a:path w="370248" h="61708">
                <a:moveTo>
                  <a:pt x="0" y="61708"/>
                </a:moveTo>
                <a:lnTo>
                  <a:pt x="370248"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94" name="任意多边形 249"/>
          <p:cNvSpPr/>
          <p:nvPr/>
        </p:nvSpPr>
        <p:spPr bwMode="auto">
          <a:xfrm>
            <a:off x="8323263" y="6248400"/>
            <a:ext cx="4762" cy="88900"/>
          </a:xfrm>
          <a:custGeom>
            <a:avLst/>
            <a:gdLst>
              <a:gd name="T0" fmla="*/ 4762 w 5610"/>
              <a:gd name="T1" fmla="*/ 88900 h 89757"/>
              <a:gd name="T2" fmla="*/ 0 w 5610"/>
              <a:gd name="T3" fmla="*/ 0 h 89757"/>
              <a:gd name="T4" fmla="*/ 0 60000 65536"/>
              <a:gd name="T5" fmla="*/ 0 60000 65536"/>
              <a:gd name="T6" fmla="*/ 0 w 5610"/>
              <a:gd name="T7" fmla="*/ 0 h 89757"/>
              <a:gd name="T8" fmla="*/ 5610 w 5610"/>
              <a:gd name="T9" fmla="*/ 89757 h 89757"/>
            </a:gdLst>
            <a:ahLst/>
            <a:cxnLst>
              <a:cxn ang="T4">
                <a:pos x="T0" y="T1"/>
              </a:cxn>
              <a:cxn ang="T5">
                <a:pos x="T2" y="T3"/>
              </a:cxn>
            </a:cxnLst>
            <a:rect l="T6" t="T7" r="T8" b="T9"/>
            <a:pathLst>
              <a:path w="5610" h="89757">
                <a:moveTo>
                  <a:pt x="5610" y="89757"/>
                </a:moveTo>
                <a:lnTo>
                  <a:pt x="0"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95" name="任意多边形 250"/>
          <p:cNvSpPr/>
          <p:nvPr/>
        </p:nvSpPr>
        <p:spPr bwMode="auto">
          <a:xfrm>
            <a:off x="7002463" y="6435725"/>
            <a:ext cx="927100" cy="133350"/>
          </a:xfrm>
          <a:custGeom>
            <a:avLst/>
            <a:gdLst>
              <a:gd name="T0" fmla="*/ 0 w 927401"/>
              <a:gd name="T1" fmla="*/ 133350 h 134343"/>
              <a:gd name="T2" fmla="*/ 927100 w 927401"/>
              <a:gd name="T3" fmla="*/ 0 h 134343"/>
              <a:gd name="T4" fmla="*/ 0 60000 65536"/>
              <a:gd name="T5" fmla="*/ 0 60000 65536"/>
              <a:gd name="T6" fmla="*/ 0 w 927401"/>
              <a:gd name="T7" fmla="*/ 0 h 134343"/>
              <a:gd name="T8" fmla="*/ 927401 w 927401"/>
              <a:gd name="T9" fmla="*/ 134343 h 134343"/>
            </a:gdLst>
            <a:ahLst/>
            <a:cxnLst>
              <a:cxn ang="T4">
                <a:pos x="T0" y="T1"/>
              </a:cxn>
              <a:cxn ang="T5">
                <a:pos x="T2" y="T3"/>
              </a:cxn>
            </a:cxnLst>
            <a:rect l="T6" t="T7" r="T8" b="T9"/>
            <a:pathLst>
              <a:path w="927401" h="134343">
                <a:moveTo>
                  <a:pt x="0" y="134343"/>
                </a:moveTo>
                <a:lnTo>
                  <a:pt x="927401" y="0"/>
                </a:ln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3096" name="组合 6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213" y="6284913"/>
            <a:ext cx="1084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7" name="组合 6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5" y="4614863"/>
            <a:ext cx="20050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98" name="Group 26"/>
          <p:cNvGrpSpPr/>
          <p:nvPr/>
        </p:nvGrpSpPr>
        <p:grpSpPr bwMode="auto">
          <a:xfrm>
            <a:off x="1728788" y="5540375"/>
            <a:ext cx="4913312" cy="334963"/>
            <a:chOff x="0" y="0"/>
            <a:chExt cx="4912936" cy="334370"/>
          </a:xfrm>
        </p:grpSpPr>
        <p:sp>
          <p:nvSpPr>
            <p:cNvPr id="15555" name="任意多边形 259"/>
            <p:cNvSpPr/>
            <p:nvPr/>
          </p:nvSpPr>
          <p:spPr bwMode="auto">
            <a:xfrm>
              <a:off x="3481121" y="250381"/>
              <a:ext cx="1431815" cy="0"/>
            </a:xfrm>
            <a:custGeom>
              <a:avLst/>
              <a:gdLst>
                <a:gd name="T0" fmla="*/ 0 w 1431985"/>
                <a:gd name="T1" fmla="*/ 1431815 w 1431985"/>
                <a:gd name="T2" fmla="*/ 0 60000 65536"/>
                <a:gd name="T3" fmla="*/ 0 60000 65536"/>
                <a:gd name="T4" fmla="*/ 0 w 1431985"/>
                <a:gd name="T5" fmla="*/ 1431985 w 1431985"/>
              </a:gdLst>
              <a:ahLst/>
              <a:cxnLst>
                <a:cxn ang="T2">
                  <a:pos x="T0" y="0"/>
                </a:cxn>
                <a:cxn ang="T3">
                  <a:pos x="T1" y="0"/>
                </a:cxn>
              </a:cxnLst>
              <a:rect l="T4" t="0" r="T5" b="0"/>
              <a:pathLst>
                <a:path w="1431985">
                  <a:moveTo>
                    <a:pt x="0" y="0"/>
                  </a:moveTo>
                  <a:lnTo>
                    <a:pt x="1431985" y="0"/>
                  </a:ln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15556" name="Group 28"/>
            <p:cNvGrpSpPr/>
            <p:nvPr/>
          </p:nvGrpSpPr>
          <p:grpSpPr bwMode="auto">
            <a:xfrm>
              <a:off x="0" y="0"/>
              <a:ext cx="3500169" cy="334370"/>
              <a:chOff x="0" y="0"/>
              <a:chExt cx="3500169" cy="334370"/>
            </a:xfrm>
          </p:grpSpPr>
          <p:sp>
            <p:nvSpPr>
              <p:cNvPr id="15557" name="任意多边形 261"/>
              <p:cNvSpPr/>
              <p:nvPr/>
            </p:nvSpPr>
            <p:spPr bwMode="auto">
              <a:xfrm>
                <a:off x="0" y="0"/>
                <a:ext cx="2292174" cy="334370"/>
              </a:xfrm>
              <a:custGeom>
                <a:avLst/>
                <a:gdLst>
                  <a:gd name="T0" fmla="*/ 2292174 w 2292824"/>
                  <a:gd name="T1" fmla="*/ 313899 h 334370"/>
                  <a:gd name="T2" fmla="*/ 1978365 w 2292824"/>
                  <a:gd name="T3" fmla="*/ 327546 h 334370"/>
                  <a:gd name="T4" fmla="*/ 1623624 w 2292824"/>
                  <a:gd name="T5" fmla="*/ 286603 h 334370"/>
                  <a:gd name="T6" fmla="*/ 1459897 w 2292824"/>
                  <a:gd name="T7" fmla="*/ 300251 h 334370"/>
                  <a:gd name="T8" fmla="*/ 1077868 w 2292824"/>
                  <a:gd name="T9" fmla="*/ 286603 h 334370"/>
                  <a:gd name="T10" fmla="*/ 382030 w 2292824"/>
                  <a:gd name="T11" fmla="*/ 327546 h 334370"/>
                  <a:gd name="T12" fmla="*/ 95508 w 2292824"/>
                  <a:gd name="T13" fmla="*/ 245660 h 334370"/>
                  <a:gd name="T14" fmla="*/ 0 w 2292824"/>
                  <a:gd name="T15" fmla="*/ 0 h 334370"/>
                  <a:gd name="T16" fmla="*/ 0 60000 65536"/>
                  <a:gd name="T17" fmla="*/ 0 60000 65536"/>
                  <a:gd name="T18" fmla="*/ 0 60000 65536"/>
                  <a:gd name="T19" fmla="*/ 0 60000 65536"/>
                  <a:gd name="T20" fmla="*/ 0 60000 65536"/>
                  <a:gd name="T21" fmla="*/ 0 60000 65536"/>
                  <a:gd name="T22" fmla="*/ 0 60000 65536"/>
                  <a:gd name="T23" fmla="*/ 0 60000 65536"/>
                  <a:gd name="T24" fmla="*/ 0 w 2292824"/>
                  <a:gd name="T25" fmla="*/ 0 h 334370"/>
                  <a:gd name="T26" fmla="*/ 2292824 w 2292824"/>
                  <a:gd name="T27" fmla="*/ 334370 h 3343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92824" h="334370">
                    <a:moveTo>
                      <a:pt x="2292824" y="313899"/>
                    </a:moveTo>
                    <a:cubicBezTo>
                      <a:pt x="2191603" y="322997"/>
                      <a:pt x="2090382" y="332095"/>
                      <a:pt x="1978926" y="327546"/>
                    </a:cubicBezTo>
                    <a:cubicBezTo>
                      <a:pt x="1867470" y="322997"/>
                      <a:pt x="1710520" y="291152"/>
                      <a:pt x="1624084" y="286603"/>
                    </a:cubicBezTo>
                    <a:cubicBezTo>
                      <a:pt x="1537648" y="282054"/>
                      <a:pt x="1551296" y="300251"/>
                      <a:pt x="1460311" y="300251"/>
                    </a:cubicBezTo>
                    <a:cubicBezTo>
                      <a:pt x="1369326" y="300251"/>
                      <a:pt x="1257869" y="282054"/>
                      <a:pt x="1078174" y="286603"/>
                    </a:cubicBezTo>
                    <a:cubicBezTo>
                      <a:pt x="898479" y="291152"/>
                      <a:pt x="545911" y="334370"/>
                      <a:pt x="382138" y="327546"/>
                    </a:cubicBezTo>
                    <a:cubicBezTo>
                      <a:pt x="218365" y="320722"/>
                      <a:pt x="159225" y="300251"/>
                      <a:pt x="95535" y="245660"/>
                    </a:cubicBezTo>
                    <a:cubicBezTo>
                      <a:pt x="31845" y="191069"/>
                      <a:pt x="15922" y="95534"/>
                      <a:pt x="0" y="0"/>
                    </a:cubicBez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558" name="任意多边形 262"/>
              <p:cNvSpPr/>
              <p:nvPr/>
            </p:nvSpPr>
            <p:spPr bwMode="auto">
              <a:xfrm>
                <a:off x="2266776" y="232950"/>
                <a:ext cx="1233393" cy="80819"/>
              </a:xfrm>
              <a:custGeom>
                <a:avLst/>
                <a:gdLst>
                  <a:gd name="T0" fmla="*/ 0 w 1233377"/>
                  <a:gd name="T1" fmla="*/ 80819 h 81516"/>
                  <a:gd name="T2" fmla="*/ 159491 w 1233377"/>
                  <a:gd name="T3" fmla="*/ 49194 h 81516"/>
                  <a:gd name="T4" fmla="*/ 584799 w 1233377"/>
                  <a:gd name="T5" fmla="*/ 38653 h 81516"/>
                  <a:gd name="T6" fmla="*/ 850616 w 1233377"/>
                  <a:gd name="T7" fmla="*/ 59736 h 81516"/>
                  <a:gd name="T8" fmla="*/ 978209 w 1233377"/>
                  <a:gd name="T9" fmla="*/ 7027 h 81516"/>
                  <a:gd name="T10" fmla="*/ 1233393 w 1233377"/>
                  <a:gd name="T11" fmla="*/ 17569 h 81516"/>
                  <a:gd name="T12" fmla="*/ 0 60000 65536"/>
                  <a:gd name="T13" fmla="*/ 0 60000 65536"/>
                  <a:gd name="T14" fmla="*/ 0 60000 65536"/>
                  <a:gd name="T15" fmla="*/ 0 60000 65536"/>
                  <a:gd name="T16" fmla="*/ 0 60000 65536"/>
                  <a:gd name="T17" fmla="*/ 0 60000 65536"/>
                  <a:gd name="T18" fmla="*/ 0 w 1233377"/>
                  <a:gd name="T19" fmla="*/ 0 h 81516"/>
                  <a:gd name="T20" fmla="*/ 1233377 w 1233377"/>
                  <a:gd name="T21" fmla="*/ 81516 h 81516"/>
                </a:gdLst>
                <a:ahLst/>
                <a:cxnLst>
                  <a:cxn ang="T12">
                    <a:pos x="T0" y="T1"/>
                  </a:cxn>
                  <a:cxn ang="T13">
                    <a:pos x="T2" y="T3"/>
                  </a:cxn>
                  <a:cxn ang="T14">
                    <a:pos x="T4" y="T5"/>
                  </a:cxn>
                  <a:cxn ang="T15">
                    <a:pos x="T6" y="T7"/>
                  </a:cxn>
                  <a:cxn ang="T16">
                    <a:pos x="T8" y="T9"/>
                  </a:cxn>
                  <a:cxn ang="T17">
                    <a:pos x="T10" y="T11"/>
                  </a:cxn>
                </a:cxnLst>
                <a:rect l="T18" t="T19" r="T20" b="T21"/>
                <a:pathLst>
                  <a:path w="1233377" h="81516">
                    <a:moveTo>
                      <a:pt x="0" y="81516"/>
                    </a:moveTo>
                    <a:cubicBezTo>
                      <a:pt x="31012" y="69111"/>
                      <a:pt x="62024" y="56706"/>
                      <a:pt x="159489" y="49618"/>
                    </a:cubicBezTo>
                    <a:cubicBezTo>
                      <a:pt x="256954" y="42530"/>
                      <a:pt x="469605" y="37214"/>
                      <a:pt x="584791" y="38986"/>
                    </a:cubicBezTo>
                    <a:cubicBezTo>
                      <a:pt x="699977" y="40758"/>
                      <a:pt x="785038" y="65567"/>
                      <a:pt x="850605" y="60251"/>
                    </a:cubicBezTo>
                    <a:cubicBezTo>
                      <a:pt x="916172" y="54935"/>
                      <a:pt x="914401" y="14176"/>
                      <a:pt x="978196" y="7088"/>
                    </a:cubicBezTo>
                    <a:cubicBezTo>
                      <a:pt x="1041991" y="0"/>
                      <a:pt x="1137684" y="8860"/>
                      <a:pt x="1233377" y="17721"/>
                    </a:cubicBezTo>
                  </a:path>
                </a:pathLst>
              </a:custGeom>
              <a:noFill/>
              <a:ln w="3810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sp>
        <p:nvSpPr>
          <p:cNvPr id="3103" name="任意多边形 263"/>
          <p:cNvSpPr/>
          <p:nvPr/>
        </p:nvSpPr>
        <p:spPr bwMode="auto">
          <a:xfrm>
            <a:off x="6935788" y="4586288"/>
            <a:ext cx="1998662" cy="147637"/>
          </a:xfrm>
          <a:custGeom>
            <a:avLst/>
            <a:gdLst>
              <a:gd name="T0" fmla="*/ 935 w 1998029"/>
              <a:gd name="T1" fmla="*/ 147637 h 148661"/>
              <a:gd name="T2" fmla="*/ 113167 w 1998029"/>
              <a:gd name="T3" fmla="*/ 125352 h 148661"/>
              <a:gd name="T4" fmla="*/ 679937 w 1998029"/>
              <a:gd name="T5" fmla="*/ 64069 h 148661"/>
              <a:gd name="T6" fmla="*/ 1269155 w 1998029"/>
              <a:gd name="T7" fmla="*/ 19500 h 148661"/>
              <a:gd name="T8" fmla="*/ 1813479 w 1998029"/>
              <a:gd name="T9" fmla="*/ 2786 h 148661"/>
              <a:gd name="T10" fmla="*/ 1875207 w 1998029"/>
              <a:gd name="T11" fmla="*/ 2786 h 148661"/>
              <a:gd name="T12" fmla="*/ 1925711 w 1998029"/>
              <a:gd name="T13" fmla="*/ 8357 h 148661"/>
              <a:gd name="T14" fmla="*/ 1998662 w 1998029"/>
              <a:gd name="T15" fmla="*/ 47356 h 148661"/>
              <a:gd name="T16" fmla="*/ 0 60000 65536"/>
              <a:gd name="T17" fmla="*/ 0 60000 65536"/>
              <a:gd name="T18" fmla="*/ 0 60000 65536"/>
              <a:gd name="T19" fmla="*/ 0 60000 65536"/>
              <a:gd name="T20" fmla="*/ 0 60000 65536"/>
              <a:gd name="T21" fmla="*/ 0 60000 65536"/>
              <a:gd name="T22" fmla="*/ 0 60000 65536"/>
              <a:gd name="T23" fmla="*/ 0 60000 65536"/>
              <a:gd name="T24" fmla="*/ 0 w 1998029"/>
              <a:gd name="T25" fmla="*/ 0 h 148661"/>
              <a:gd name="T26" fmla="*/ 1998029 w 1998029"/>
              <a:gd name="T27" fmla="*/ 148661 h 1486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8029" h="148661">
                <a:moveTo>
                  <a:pt x="935" y="148661"/>
                </a:moveTo>
                <a:cubicBezTo>
                  <a:pt x="467" y="144453"/>
                  <a:pt x="0" y="140246"/>
                  <a:pt x="113131" y="126221"/>
                </a:cubicBezTo>
                <a:cubicBezTo>
                  <a:pt x="226262" y="112196"/>
                  <a:pt x="487118" y="82277"/>
                  <a:pt x="679722" y="64513"/>
                </a:cubicBezTo>
                <a:cubicBezTo>
                  <a:pt x="872326" y="46749"/>
                  <a:pt x="1079889" y="29920"/>
                  <a:pt x="1268753" y="19635"/>
                </a:cubicBezTo>
                <a:cubicBezTo>
                  <a:pt x="1457617" y="9350"/>
                  <a:pt x="1711928" y="5610"/>
                  <a:pt x="1812905" y="2805"/>
                </a:cubicBezTo>
                <a:cubicBezTo>
                  <a:pt x="1913882" y="0"/>
                  <a:pt x="1855914" y="1870"/>
                  <a:pt x="1874613" y="2805"/>
                </a:cubicBezTo>
                <a:cubicBezTo>
                  <a:pt x="1893312" y="3740"/>
                  <a:pt x="1904532" y="935"/>
                  <a:pt x="1925101" y="8415"/>
                </a:cubicBezTo>
                <a:cubicBezTo>
                  <a:pt x="1945670" y="15895"/>
                  <a:pt x="1998029" y="47684"/>
                  <a:pt x="1998029" y="47684"/>
                </a:cubicBezTo>
              </a:path>
            </a:pathLst>
          </a:custGeom>
          <a:noFill/>
          <a:ln w="19050" cmpd="sng">
            <a:solidFill>
              <a:srgbClr val="FFFFF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4" name="TextBox 264"/>
          <p:cNvSpPr txBox="1">
            <a:spLocks noChangeArrowheads="1"/>
          </p:cNvSpPr>
          <p:nvPr/>
        </p:nvSpPr>
        <p:spPr bwMode="auto">
          <a:xfrm>
            <a:off x="5881688" y="785813"/>
            <a:ext cx="478631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 typeface="Arial" panose="020B0604020202020204" pitchFamily="34" charset="0"/>
              <a:buNone/>
              <a:defRPr/>
            </a:pPr>
            <a:r>
              <a:rPr lang="zh-CN" altLang="en-US" sz="4800" b="1" smtClean="0">
                <a:solidFill>
                  <a:schemeClr val="bg1"/>
                </a:solidFill>
                <a:effectLst>
                  <a:outerShdw blurRad="38100" dist="38100" dir="2700000" algn="tl">
                    <a:srgbClr val="000000"/>
                  </a:outerShdw>
                </a:effectLst>
                <a:latin typeface="微软雅黑" panose="020B0503020204020204" charset="-122"/>
                <a:ea typeface="微软雅黑" panose="020B0503020204020204" charset="-122"/>
              </a:rPr>
              <a:t>贪心</a:t>
            </a:r>
            <a:r>
              <a:rPr lang="zh-CN" altLang="en-US" sz="4800" b="1" smtClean="0">
                <a:solidFill>
                  <a:schemeClr val="bg1"/>
                </a:solidFill>
                <a:effectLst>
                  <a:outerShdw blurRad="38100" dist="38100" dir="2700000" algn="tl">
                    <a:srgbClr val="000000"/>
                  </a:outerShdw>
                </a:effectLst>
                <a:latin typeface="微软雅黑" panose="020B0503020204020204" charset="-122"/>
                <a:ea typeface="微软雅黑" panose="020B0503020204020204" charset="-122"/>
              </a:rPr>
              <a:t>是什么？</a:t>
            </a:r>
            <a:endParaRPr lang="zh-CN" altLang="en-US" sz="4800" b="1" smtClean="0">
              <a:solidFill>
                <a:schemeClr val="bg1"/>
              </a:solidFill>
              <a:effectLst>
                <a:outerShdw blurRad="38100" dist="38100" dir="2700000" algn="tl">
                  <a:srgbClr val="000000"/>
                </a:outerShdw>
              </a:effectLst>
              <a:latin typeface="微软雅黑" panose="020B0503020204020204" charset="-122"/>
              <a:ea typeface="微软雅黑" panose="020B0503020204020204" charset="-122"/>
            </a:endParaRPr>
          </a:p>
        </p:txBody>
      </p:sp>
      <p:grpSp>
        <p:nvGrpSpPr>
          <p:cNvPr id="3106" name="Group 34"/>
          <p:cNvGrpSpPr/>
          <p:nvPr/>
        </p:nvGrpSpPr>
        <p:grpSpPr bwMode="auto">
          <a:xfrm>
            <a:off x="1319213" y="6215063"/>
            <a:ext cx="882650" cy="842962"/>
            <a:chOff x="0" y="0"/>
            <a:chExt cx="892175" cy="842962"/>
          </a:xfrm>
        </p:grpSpPr>
        <p:sp>
          <p:nvSpPr>
            <p:cNvPr id="15451" name="AutoShape 3"/>
            <p:cNvSpPr>
              <a:spLocks noChangeAspect="1" noChangeArrowheads="1" noTextEdit="1"/>
            </p:cNvSpPr>
            <p:nvPr/>
          </p:nvSpPr>
          <p:spPr bwMode="auto">
            <a:xfrm>
              <a:off x="17462" y="4762"/>
              <a:ext cx="8699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52" name="Freeform 5"/>
            <p:cNvSpPr/>
            <p:nvPr/>
          </p:nvSpPr>
          <p:spPr bwMode="auto">
            <a:xfrm>
              <a:off x="639762" y="400049"/>
              <a:ext cx="3175" cy="6350"/>
            </a:xfrm>
            <a:custGeom>
              <a:avLst/>
              <a:gdLst>
                <a:gd name="T0" fmla="*/ 3175 w 7"/>
                <a:gd name="T1" fmla="*/ 6350 h 12"/>
                <a:gd name="T2" fmla="*/ 0 w 7"/>
                <a:gd name="T3" fmla="*/ 0 h 12"/>
                <a:gd name="T4" fmla="*/ 0 60000 65536"/>
                <a:gd name="T5" fmla="*/ 0 60000 65536"/>
                <a:gd name="T6" fmla="*/ 0 w 7"/>
                <a:gd name="T7" fmla="*/ 0 h 12"/>
                <a:gd name="T8" fmla="*/ 7 w 7"/>
                <a:gd name="T9" fmla="*/ 12 h 12"/>
              </a:gdLst>
              <a:ahLst/>
              <a:cxnLst>
                <a:cxn ang="T4">
                  <a:pos x="T0" y="T1"/>
                </a:cxn>
                <a:cxn ang="T5">
                  <a:pos x="T2" y="T3"/>
                </a:cxn>
              </a:cxnLst>
              <a:rect l="T6" t="T7" r="T8" b="T9"/>
              <a:pathLst>
                <a:path w="7" h="12">
                  <a:moveTo>
                    <a:pt x="7" y="12"/>
                  </a:moveTo>
                  <a:cubicBezTo>
                    <a:pt x="5" y="9"/>
                    <a:pt x="2" y="3"/>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53" name="Line 6"/>
            <p:cNvSpPr>
              <a:spLocks noChangeShapeType="1"/>
            </p:cNvSpPr>
            <p:nvPr/>
          </p:nvSpPr>
          <p:spPr bwMode="auto">
            <a:xfrm flipV="1">
              <a:off x="603250" y="406399"/>
              <a:ext cx="39688" cy="8572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54" name="Line 7"/>
            <p:cNvSpPr>
              <a:spLocks noChangeShapeType="1"/>
            </p:cNvSpPr>
            <p:nvPr/>
          </p:nvSpPr>
          <p:spPr bwMode="auto">
            <a:xfrm flipV="1">
              <a:off x="546100" y="401637"/>
              <a:ext cx="25400" cy="5080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55" name="Freeform 8"/>
            <p:cNvSpPr/>
            <p:nvPr/>
          </p:nvSpPr>
          <p:spPr bwMode="auto">
            <a:xfrm>
              <a:off x="398462" y="361949"/>
              <a:ext cx="49213" cy="34925"/>
            </a:xfrm>
            <a:custGeom>
              <a:avLst/>
              <a:gdLst>
                <a:gd name="T0" fmla="*/ 49213 w 83"/>
                <a:gd name="T1" fmla="*/ 34925 h 58"/>
                <a:gd name="T2" fmla="*/ 0 w 83"/>
                <a:gd name="T3" fmla="*/ 3613 h 58"/>
                <a:gd name="T4" fmla="*/ 0 60000 65536"/>
                <a:gd name="T5" fmla="*/ 0 60000 65536"/>
                <a:gd name="T6" fmla="*/ 0 w 83"/>
                <a:gd name="T7" fmla="*/ 0 h 58"/>
                <a:gd name="T8" fmla="*/ 83 w 83"/>
                <a:gd name="T9" fmla="*/ 58 h 58"/>
              </a:gdLst>
              <a:ahLst/>
              <a:cxnLst>
                <a:cxn ang="T4">
                  <a:pos x="T0" y="T1"/>
                </a:cxn>
                <a:cxn ang="T5">
                  <a:pos x="T2" y="T3"/>
                </a:cxn>
              </a:cxnLst>
              <a:rect l="T6" t="T7" r="T8" b="T9"/>
              <a:pathLst>
                <a:path w="83" h="58">
                  <a:moveTo>
                    <a:pt x="83" y="58"/>
                  </a:moveTo>
                  <a:cubicBezTo>
                    <a:pt x="72" y="24"/>
                    <a:pt x="35" y="0"/>
                    <a:pt x="0" y="6"/>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56" name="Freeform 9"/>
            <p:cNvSpPr/>
            <p:nvPr/>
          </p:nvSpPr>
          <p:spPr bwMode="auto">
            <a:xfrm>
              <a:off x="376237" y="365124"/>
              <a:ext cx="22225" cy="3175"/>
            </a:xfrm>
            <a:custGeom>
              <a:avLst/>
              <a:gdLst>
                <a:gd name="T0" fmla="*/ 22225 w 37"/>
                <a:gd name="T1" fmla="*/ 0 h 4"/>
                <a:gd name="T2" fmla="*/ 0 w 37"/>
                <a:gd name="T3" fmla="*/ 3175 h 4"/>
                <a:gd name="T4" fmla="*/ 0 60000 65536"/>
                <a:gd name="T5" fmla="*/ 0 60000 65536"/>
                <a:gd name="T6" fmla="*/ 0 w 37"/>
                <a:gd name="T7" fmla="*/ 0 h 4"/>
                <a:gd name="T8" fmla="*/ 37 w 37"/>
                <a:gd name="T9" fmla="*/ 4 h 4"/>
              </a:gdLst>
              <a:ahLst/>
              <a:cxnLst>
                <a:cxn ang="T4">
                  <a:pos x="T0" y="T1"/>
                </a:cxn>
                <a:cxn ang="T5">
                  <a:pos x="T2" y="T3"/>
                </a:cxn>
              </a:cxnLst>
              <a:rect l="T6" t="T7" r="T8" b="T9"/>
              <a:pathLst>
                <a:path w="37" h="4">
                  <a:moveTo>
                    <a:pt x="37" y="0"/>
                  </a:moveTo>
                  <a:cubicBezTo>
                    <a:pt x="28" y="0"/>
                    <a:pt x="10" y="3"/>
                    <a:pt x="0" y="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57" name="Line 10"/>
            <p:cNvSpPr>
              <a:spLocks noChangeShapeType="1"/>
            </p:cNvSpPr>
            <p:nvPr/>
          </p:nvSpPr>
          <p:spPr bwMode="auto">
            <a:xfrm flipV="1">
              <a:off x="417512" y="328612"/>
              <a:ext cx="77788" cy="1095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58" name="Line 11"/>
            <p:cNvSpPr>
              <a:spLocks noChangeShapeType="1"/>
            </p:cNvSpPr>
            <p:nvPr/>
          </p:nvSpPr>
          <p:spPr bwMode="auto">
            <a:xfrm flipV="1">
              <a:off x="377825" y="287337"/>
              <a:ext cx="80963" cy="10477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59" name="Freeform 12"/>
            <p:cNvSpPr/>
            <p:nvPr/>
          </p:nvSpPr>
          <p:spPr bwMode="auto">
            <a:xfrm>
              <a:off x="214312" y="388937"/>
              <a:ext cx="65088" cy="28575"/>
            </a:xfrm>
            <a:custGeom>
              <a:avLst/>
              <a:gdLst>
                <a:gd name="T0" fmla="*/ 65088 w 110"/>
                <a:gd name="T1" fmla="*/ 0 h 49"/>
                <a:gd name="T2" fmla="*/ 0 w 110"/>
                <a:gd name="T3" fmla="*/ 28575 h 49"/>
                <a:gd name="T4" fmla="*/ 0 60000 65536"/>
                <a:gd name="T5" fmla="*/ 0 60000 65536"/>
                <a:gd name="T6" fmla="*/ 0 w 110"/>
                <a:gd name="T7" fmla="*/ 0 h 49"/>
                <a:gd name="T8" fmla="*/ 110 w 110"/>
                <a:gd name="T9" fmla="*/ 49 h 49"/>
              </a:gdLst>
              <a:ahLst/>
              <a:cxnLst>
                <a:cxn ang="T4">
                  <a:pos x="T0" y="T1"/>
                </a:cxn>
                <a:cxn ang="T5">
                  <a:pos x="T2" y="T3"/>
                </a:cxn>
              </a:cxnLst>
              <a:rect l="T6" t="T7" r="T8" b="T9"/>
              <a:pathLst>
                <a:path w="110" h="49">
                  <a:moveTo>
                    <a:pt x="110" y="0"/>
                  </a:moveTo>
                  <a:cubicBezTo>
                    <a:pt x="80" y="10"/>
                    <a:pt x="27" y="33"/>
                    <a:pt x="0" y="49"/>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0" name="Freeform 13"/>
            <p:cNvSpPr/>
            <p:nvPr/>
          </p:nvSpPr>
          <p:spPr bwMode="auto">
            <a:xfrm>
              <a:off x="403225" y="503237"/>
              <a:ext cx="31750" cy="23812"/>
            </a:xfrm>
            <a:custGeom>
              <a:avLst/>
              <a:gdLst>
                <a:gd name="T0" fmla="*/ 31750 w 53"/>
                <a:gd name="T1" fmla="*/ 0 h 40"/>
                <a:gd name="T2" fmla="*/ 0 w 53"/>
                <a:gd name="T3" fmla="*/ 23812 h 40"/>
                <a:gd name="T4" fmla="*/ 0 60000 65536"/>
                <a:gd name="T5" fmla="*/ 0 60000 65536"/>
                <a:gd name="T6" fmla="*/ 0 w 53"/>
                <a:gd name="T7" fmla="*/ 0 h 40"/>
                <a:gd name="T8" fmla="*/ 53 w 53"/>
                <a:gd name="T9" fmla="*/ 40 h 40"/>
              </a:gdLst>
              <a:ahLst/>
              <a:cxnLst>
                <a:cxn ang="T4">
                  <a:pos x="T0" y="T1"/>
                </a:cxn>
                <a:cxn ang="T5">
                  <a:pos x="T2" y="T3"/>
                </a:cxn>
              </a:cxnLst>
              <a:rect l="T6" t="T7" r="T8" b="T9"/>
              <a:pathLst>
                <a:path w="53" h="40">
                  <a:moveTo>
                    <a:pt x="53" y="0"/>
                  </a:moveTo>
                  <a:cubicBezTo>
                    <a:pt x="34" y="5"/>
                    <a:pt x="10" y="23"/>
                    <a:pt x="0" y="4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1" name="Freeform 14"/>
            <p:cNvSpPr/>
            <p:nvPr/>
          </p:nvSpPr>
          <p:spPr bwMode="auto">
            <a:xfrm>
              <a:off x="415925" y="476249"/>
              <a:ext cx="38100" cy="14287"/>
            </a:xfrm>
            <a:custGeom>
              <a:avLst/>
              <a:gdLst>
                <a:gd name="T0" fmla="*/ 38100 w 63"/>
                <a:gd name="T1" fmla="*/ 1714 h 25"/>
                <a:gd name="T2" fmla="*/ 0 w 63"/>
                <a:gd name="T3" fmla="*/ 14287 h 25"/>
                <a:gd name="T4" fmla="*/ 0 60000 65536"/>
                <a:gd name="T5" fmla="*/ 0 60000 65536"/>
                <a:gd name="T6" fmla="*/ 0 w 63"/>
                <a:gd name="T7" fmla="*/ 0 h 25"/>
                <a:gd name="T8" fmla="*/ 63 w 63"/>
                <a:gd name="T9" fmla="*/ 25 h 25"/>
              </a:gdLst>
              <a:ahLst/>
              <a:cxnLst>
                <a:cxn ang="T4">
                  <a:pos x="T0" y="T1"/>
                </a:cxn>
                <a:cxn ang="T5">
                  <a:pos x="T2" y="T3"/>
                </a:cxn>
              </a:cxnLst>
              <a:rect l="T6" t="T7" r="T8" b="T9"/>
              <a:pathLst>
                <a:path w="63" h="25">
                  <a:moveTo>
                    <a:pt x="63" y="3"/>
                  </a:moveTo>
                  <a:cubicBezTo>
                    <a:pt x="43" y="0"/>
                    <a:pt x="14" y="10"/>
                    <a:pt x="0" y="2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2" name="Freeform 15"/>
            <p:cNvSpPr/>
            <p:nvPr/>
          </p:nvSpPr>
          <p:spPr bwMode="auto">
            <a:xfrm>
              <a:off x="360362" y="427037"/>
              <a:ext cx="47625" cy="52387"/>
            </a:xfrm>
            <a:custGeom>
              <a:avLst/>
              <a:gdLst>
                <a:gd name="T0" fmla="*/ 47625 w 80"/>
                <a:gd name="T1" fmla="*/ 0 h 88"/>
                <a:gd name="T2" fmla="*/ 0 w 80"/>
                <a:gd name="T3" fmla="*/ 47029 h 88"/>
                <a:gd name="T4" fmla="*/ 0 w 80"/>
                <a:gd name="T5" fmla="*/ 52387 h 88"/>
                <a:gd name="T6" fmla="*/ 0 60000 65536"/>
                <a:gd name="T7" fmla="*/ 0 60000 65536"/>
                <a:gd name="T8" fmla="*/ 0 60000 65536"/>
                <a:gd name="T9" fmla="*/ 0 w 80"/>
                <a:gd name="T10" fmla="*/ 0 h 88"/>
                <a:gd name="T11" fmla="*/ 80 w 80"/>
                <a:gd name="T12" fmla="*/ 88 h 88"/>
              </a:gdLst>
              <a:ahLst/>
              <a:cxnLst>
                <a:cxn ang="T6">
                  <a:pos x="T0" y="T1"/>
                </a:cxn>
                <a:cxn ang="T7">
                  <a:pos x="T2" y="T3"/>
                </a:cxn>
                <a:cxn ang="T8">
                  <a:pos x="T4" y="T5"/>
                </a:cxn>
              </a:cxnLst>
              <a:rect l="T9" t="T10" r="T11" b="T12"/>
              <a:pathLst>
                <a:path w="80" h="88">
                  <a:moveTo>
                    <a:pt x="80" y="0"/>
                  </a:moveTo>
                  <a:cubicBezTo>
                    <a:pt x="36" y="0"/>
                    <a:pt x="0" y="35"/>
                    <a:pt x="0" y="79"/>
                  </a:cubicBezTo>
                  <a:cubicBezTo>
                    <a:pt x="0" y="81"/>
                    <a:pt x="0" y="86"/>
                    <a:pt x="0" y="8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3" name="Freeform 16"/>
            <p:cNvSpPr/>
            <p:nvPr/>
          </p:nvSpPr>
          <p:spPr bwMode="auto">
            <a:xfrm>
              <a:off x="263525" y="322262"/>
              <a:ext cx="58738" cy="47625"/>
            </a:xfrm>
            <a:custGeom>
              <a:avLst/>
              <a:gdLst>
                <a:gd name="T0" fmla="*/ 58738 w 98"/>
                <a:gd name="T1" fmla="*/ 7739 h 80"/>
                <a:gd name="T2" fmla="*/ 2397 w 98"/>
                <a:gd name="T3" fmla="*/ 35719 h 80"/>
                <a:gd name="T4" fmla="*/ 0 w 98"/>
                <a:gd name="T5" fmla="*/ 47625 h 80"/>
                <a:gd name="T6" fmla="*/ 0 60000 65536"/>
                <a:gd name="T7" fmla="*/ 0 60000 65536"/>
                <a:gd name="T8" fmla="*/ 0 60000 65536"/>
                <a:gd name="T9" fmla="*/ 0 w 98"/>
                <a:gd name="T10" fmla="*/ 0 h 80"/>
                <a:gd name="T11" fmla="*/ 98 w 98"/>
                <a:gd name="T12" fmla="*/ 80 h 80"/>
              </a:gdLst>
              <a:ahLst/>
              <a:cxnLst>
                <a:cxn ang="T6">
                  <a:pos x="T0" y="T1"/>
                </a:cxn>
                <a:cxn ang="T7">
                  <a:pos x="T2" y="T3"/>
                </a:cxn>
                <a:cxn ang="T8">
                  <a:pos x="T4" y="T5"/>
                </a:cxn>
              </a:cxnLst>
              <a:rect l="T9" t="T10" r="T11" b="T12"/>
              <a:pathLst>
                <a:path w="98" h="80">
                  <a:moveTo>
                    <a:pt x="98" y="13"/>
                  </a:moveTo>
                  <a:cubicBezTo>
                    <a:pt x="59" y="0"/>
                    <a:pt x="17" y="21"/>
                    <a:pt x="4" y="60"/>
                  </a:cubicBezTo>
                  <a:cubicBezTo>
                    <a:pt x="2" y="65"/>
                    <a:pt x="0" y="75"/>
                    <a:pt x="0" y="8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4" name="Freeform 17"/>
            <p:cNvSpPr/>
            <p:nvPr/>
          </p:nvSpPr>
          <p:spPr bwMode="auto">
            <a:xfrm>
              <a:off x="411162" y="533399"/>
              <a:ext cx="85725" cy="12700"/>
            </a:xfrm>
            <a:custGeom>
              <a:avLst/>
              <a:gdLst>
                <a:gd name="T0" fmla="*/ 0 w 143"/>
                <a:gd name="T1" fmla="*/ 12700 h 21"/>
                <a:gd name="T2" fmla="*/ 8992 w 143"/>
                <a:gd name="T3" fmla="*/ 7862 h 21"/>
                <a:gd name="T4" fmla="*/ 8992 w 143"/>
                <a:gd name="T5" fmla="*/ 7862 h 21"/>
                <a:gd name="T6" fmla="*/ 14387 w 143"/>
                <a:gd name="T7" fmla="*/ 9676 h 21"/>
                <a:gd name="T8" fmla="*/ 14387 w 143"/>
                <a:gd name="T9" fmla="*/ 9676 h 21"/>
                <a:gd name="T10" fmla="*/ 20382 w 143"/>
                <a:gd name="T11" fmla="*/ 7257 h 21"/>
                <a:gd name="T12" fmla="*/ 20382 w 143"/>
                <a:gd name="T13" fmla="*/ 7257 h 21"/>
                <a:gd name="T14" fmla="*/ 33571 w 143"/>
                <a:gd name="T15" fmla="*/ 8467 h 21"/>
                <a:gd name="T16" fmla="*/ 33571 w 143"/>
                <a:gd name="T17" fmla="*/ 8467 h 21"/>
                <a:gd name="T18" fmla="*/ 35369 w 143"/>
                <a:gd name="T19" fmla="*/ 4233 h 21"/>
                <a:gd name="T20" fmla="*/ 35369 w 143"/>
                <a:gd name="T21" fmla="*/ 4233 h 21"/>
                <a:gd name="T22" fmla="*/ 48558 w 143"/>
                <a:gd name="T23" fmla="*/ 7862 h 21"/>
                <a:gd name="T24" fmla="*/ 48558 w 143"/>
                <a:gd name="T25" fmla="*/ 7862 h 21"/>
                <a:gd name="T26" fmla="*/ 53353 w 143"/>
                <a:gd name="T27" fmla="*/ 5443 h 21"/>
                <a:gd name="T28" fmla="*/ 53353 w 143"/>
                <a:gd name="T29" fmla="*/ 5443 h 21"/>
                <a:gd name="T30" fmla="*/ 62945 w 143"/>
                <a:gd name="T31" fmla="*/ 9071 h 21"/>
                <a:gd name="T32" fmla="*/ 62945 w 143"/>
                <a:gd name="T33" fmla="*/ 9071 h 21"/>
                <a:gd name="T34" fmla="*/ 76133 w 143"/>
                <a:gd name="T35" fmla="*/ 4233 h 21"/>
                <a:gd name="T36" fmla="*/ 76133 w 143"/>
                <a:gd name="T37" fmla="*/ 4233 h 21"/>
                <a:gd name="T38" fmla="*/ 82728 w 143"/>
                <a:gd name="T39" fmla="*/ 6652 h 21"/>
                <a:gd name="T40" fmla="*/ 82728 w 143"/>
                <a:gd name="T41" fmla="*/ 6652 h 21"/>
                <a:gd name="T42" fmla="*/ 85725 w 143"/>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21"/>
                <a:gd name="T68" fmla="*/ 143 w 143"/>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21">
                  <a:moveTo>
                    <a:pt x="0" y="21"/>
                  </a:moveTo>
                  <a:cubicBezTo>
                    <a:pt x="5" y="17"/>
                    <a:pt x="10" y="12"/>
                    <a:pt x="15" y="13"/>
                  </a:cubicBezTo>
                  <a:cubicBezTo>
                    <a:pt x="15" y="13"/>
                    <a:pt x="15" y="13"/>
                    <a:pt x="15" y="13"/>
                  </a:cubicBezTo>
                  <a:cubicBezTo>
                    <a:pt x="18" y="14"/>
                    <a:pt x="21" y="16"/>
                    <a:pt x="24" y="16"/>
                  </a:cubicBezTo>
                  <a:cubicBezTo>
                    <a:pt x="24" y="16"/>
                    <a:pt x="24" y="16"/>
                    <a:pt x="24" y="16"/>
                  </a:cubicBezTo>
                  <a:cubicBezTo>
                    <a:pt x="27" y="16"/>
                    <a:pt x="30" y="13"/>
                    <a:pt x="34" y="12"/>
                  </a:cubicBezTo>
                  <a:cubicBezTo>
                    <a:pt x="34" y="12"/>
                    <a:pt x="34" y="12"/>
                    <a:pt x="34" y="12"/>
                  </a:cubicBezTo>
                  <a:cubicBezTo>
                    <a:pt x="42" y="10"/>
                    <a:pt x="53" y="19"/>
                    <a:pt x="56" y="14"/>
                  </a:cubicBezTo>
                  <a:cubicBezTo>
                    <a:pt x="56" y="14"/>
                    <a:pt x="56" y="14"/>
                    <a:pt x="56" y="14"/>
                  </a:cubicBezTo>
                  <a:cubicBezTo>
                    <a:pt x="57" y="12"/>
                    <a:pt x="58" y="8"/>
                    <a:pt x="59" y="7"/>
                  </a:cubicBezTo>
                  <a:cubicBezTo>
                    <a:pt x="59" y="7"/>
                    <a:pt x="59" y="7"/>
                    <a:pt x="59" y="7"/>
                  </a:cubicBezTo>
                  <a:cubicBezTo>
                    <a:pt x="62" y="2"/>
                    <a:pt x="74" y="14"/>
                    <a:pt x="81" y="13"/>
                  </a:cubicBezTo>
                  <a:cubicBezTo>
                    <a:pt x="81" y="13"/>
                    <a:pt x="81" y="13"/>
                    <a:pt x="81" y="13"/>
                  </a:cubicBezTo>
                  <a:cubicBezTo>
                    <a:pt x="84" y="12"/>
                    <a:pt x="86" y="9"/>
                    <a:pt x="89" y="9"/>
                  </a:cubicBezTo>
                  <a:cubicBezTo>
                    <a:pt x="89" y="9"/>
                    <a:pt x="89" y="9"/>
                    <a:pt x="89" y="9"/>
                  </a:cubicBezTo>
                  <a:cubicBezTo>
                    <a:pt x="94" y="8"/>
                    <a:pt x="99" y="14"/>
                    <a:pt x="105" y="15"/>
                  </a:cubicBezTo>
                  <a:cubicBezTo>
                    <a:pt x="105" y="15"/>
                    <a:pt x="105" y="15"/>
                    <a:pt x="105" y="15"/>
                  </a:cubicBezTo>
                  <a:cubicBezTo>
                    <a:pt x="112" y="15"/>
                    <a:pt x="119" y="5"/>
                    <a:pt x="127" y="7"/>
                  </a:cubicBezTo>
                  <a:cubicBezTo>
                    <a:pt x="127" y="7"/>
                    <a:pt x="127" y="7"/>
                    <a:pt x="127" y="7"/>
                  </a:cubicBezTo>
                  <a:cubicBezTo>
                    <a:pt x="131" y="8"/>
                    <a:pt x="135" y="12"/>
                    <a:pt x="138" y="11"/>
                  </a:cubicBezTo>
                  <a:cubicBezTo>
                    <a:pt x="138" y="11"/>
                    <a:pt x="138" y="11"/>
                    <a:pt x="138" y="11"/>
                  </a:cubicBezTo>
                  <a:cubicBezTo>
                    <a:pt x="141" y="11"/>
                    <a:pt x="142" y="5"/>
                    <a:pt x="143"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5" name="Line 18"/>
            <p:cNvSpPr>
              <a:spLocks noChangeShapeType="1"/>
            </p:cNvSpPr>
            <p:nvPr/>
          </p:nvSpPr>
          <p:spPr bwMode="auto">
            <a:xfrm>
              <a:off x="454025" y="477837"/>
              <a:ext cx="42863" cy="5556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66" name="Line 19"/>
            <p:cNvSpPr>
              <a:spLocks noChangeShapeType="1"/>
            </p:cNvSpPr>
            <p:nvPr/>
          </p:nvSpPr>
          <p:spPr bwMode="auto">
            <a:xfrm>
              <a:off x="403225" y="527049"/>
              <a:ext cx="7938" cy="1905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67" name="Line 20"/>
            <p:cNvSpPr>
              <a:spLocks noChangeShapeType="1"/>
            </p:cNvSpPr>
            <p:nvPr/>
          </p:nvSpPr>
          <p:spPr bwMode="auto">
            <a:xfrm>
              <a:off x="322262" y="330199"/>
              <a:ext cx="131763" cy="1476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68" name="Line 21"/>
            <p:cNvSpPr>
              <a:spLocks noChangeShapeType="1"/>
            </p:cNvSpPr>
            <p:nvPr/>
          </p:nvSpPr>
          <p:spPr bwMode="auto">
            <a:xfrm>
              <a:off x="263525" y="369887"/>
              <a:ext cx="139700" cy="15716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69" name="Freeform 22"/>
            <p:cNvSpPr/>
            <p:nvPr/>
          </p:nvSpPr>
          <p:spPr bwMode="auto">
            <a:xfrm>
              <a:off x="293687" y="507999"/>
              <a:ext cx="6350" cy="4762"/>
            </a:xfrm>
            <a:custGeom>
              <a:avLst/>
              <a:gdLst>
                <a:gd name="T0" fmla="*/ 6350 w 11"/>
                <a:gd name="T1" fmla="*/ 4762 h 7"/>
                <a:gd name="T2" fmla="*/ 0 w 11"/>
                <a:gd name="T3" fmla="*/ 0 h 7"/>
                <a:gd name="T4" fmla="*/ 0 60000 65536"/>
                <a:gd name="T5" fmla="*/ 0 60000 65536"/>
                <a:gd name="T6" fmla="*/ 0 w 11"/>
                <a:gd name="T7" fmla="*/ 0 h 7"/>
                <a:gd name="T8" fmla="*/ 11 w 11"/>
                <a:gd name="T9" fmla="*/ 7 h 7"/>
              </a:gdLst>
              <a:ahLst/>
              <a:cxnLst>
                <a:cxn ang="T4">
                  <a:pos x="T0" y="T1"/>
                </a:cxn>
                <a:cxn ang="T5">
                  <a:pos x="T2" y="T3"/>
                </a:cxn>
              </a:cxnLst>
              <a:rect l="T6" t="T7" r="T8" b="T9"/>
              <a:pathLst>
                <a:path w="11" h="7">
                  <a:moveTo>
                    <a:pt x="11" y="7"/>
                  </a:moveTo>
                  <a:cubicBezTo>
                    <a:pt x="9" y="4"/>
                    <a:pt x="4" y="0"/>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0" name="Line 23"/>
            <p:cNvSpPr>
              <a:spLocks noChangeShapeType="1"/>
            </p:cNvSpPr>
            <p:nvPr/>
          </p:nvSpPr>
          <p:spPr bwMode="auto">
            <a:xfrm flipV="1">
              <a:off x="273050" y="406399"/>
              <a:ext cx="22225" cy="3492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71" name="Freeform 24"/>
            <p:cNvSpPr/>
            <p:nvPr/>
          </p:nvSpPr>
          <p:spPr bwMode="auto">
            <a:xfrm>
              <a:off x="223837" y="520699"/>
              <a:ext cx="57150" cy="28575"/>
            </a:xfrm>
            <a:custGeom>
              <a:avLst/>
              <a:gdLst>
                <a:gd name="T0" fmla="*/ 57150 w 94"/>
                <a:gd name="T1" fmla="*/ 28575 h 46"/>
                <a:gd name="T2" fmla="*/ 51070 w 94"/>
                <a:gd name="T3" fmla="*/ 24227 h 46"/>
                <a:gd name="T4" fmla="*/ 51070 w 94"/>
                <a:gd name="T5" fmla="*/ 24227 h 46"/>
                <a:gd name="T6" fmla="*/ 44382 w 94"/>
                <a:gd name="T7" fmla="*/ 19257 h 46"/>
                <a:gd name="T8" fmla="*/ 44382 w 94"/>
                <a:gd name="T9" fmla="*/ 19257 h 46"/>
                <a:gd name="T10" fmla="*/ 38303 w 94"/>
                <a:gd name="T11" fmla="*/ 22984 h 46"/>
                <a:gd name="T12" fmla="*/ 38303 w 94"/>
                <a:gd name="T13" fmla="*/ 22984 h 46"/>
                <a:gd name="T14" fmla="*/ 36479 w 94"/>
                <a:gd name="T15" fmla="*/ 19878 h 46"/>
                <a:gd name="T16" fmla="*/ 36479 w 94"/>
                <a:gd name="T17" fmla="*/ 19878 h 46"/>
                <a:gd name="T18" fmla="*/ 32223 w 94"/>
                <a:gd name="T19" fmla="*/ 14909 h 46"/>
                <a:gd name="T20" fmla="*/ 32223 w 94"/>
                <a:gd name="T21" fmla="*/ 14909 h 46"/>
                <a:gd name="T22" fmla="*/ 26143 w 94"/>
                <a:gd name="T23" fmla="*/ 11803 h 46"/>
                <a:gd name="T24" fmla="*/ 26143 w 94"/>
                <a:gd name="T25" fmla="*/ 11803 h 46"/>
                <a:gd name="T26" fmla="*/ 21279 w 94"/>
                <a:gd name="T27" fmla="*/ 12424 h 46"/>
                <a:gd name="T28" fmla="*/ 21279 w 94"/>
                <a:gd name="T29" fmla="*/ 12424 h 46"/>
                <a:gd name="T30" fmla="*/ 18239 w 94"/>
                <a:gd name="T31" fmla="*/ 9939 h 46"/>
                <a:gd name="T32" fmla="*/ 18239 w 94"/>
                <a:gd name="T33" fmla="*/ 9939 h 46"/>
                <a:gd name="T34" fmla="*/ 6080 w 94"/>
                <a:gd name="T35" fmla="*/ 6833 h 46"/>
                <a:gd name="T36" fmla="*/ 6080 w 94"/>
                <a:gd name="T37" fmla="*/ 6833 h 46"/>
                <a:gd name="T38" fmla="*/ 0 w 94"/>
                <a:gd name="T39" fmla="*/ 0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46"/>
                <a:gd name="T62" fmla="*/ 94 w 94"/>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46">
                  <a:moveTo>
                    <a:pt x="94" y="46"/>
                  </a:moveTo>
                  <a:cubicBezTo>
                    <a:pt x="90" y="44"/>
                    <a:pt x="87" y="42"/>
                    <a:pt x="84" y="39"/>
                  </a:cubicBezTo>
                  <a:cubicBezTo>
                    <a:pt x="84" y="39"/>
                    <a:pt x="84" y="39"/>
                    <a:pt x="84" y="39"/>
                  </a:cubicBezTo>
                  <a:cubicBezTo>
                    <a:pt x="80" y="35"/>
                    <a:pt x="77" y="30"/>
                    <a:pt x="73" y="31"/>
                  </a:cubicBezTo>
                  <a:cubicBezTo>
                    <a:pt x="73" y="31"/>
                    <a:pt x="73" y="31"/>
                    <a:pt x="73" y="31"/>
                  </a:cubicBezTo>
                  <a:cubicBezTo>
                    <a:pt x="70" y="32"/>
                    <a:pt x="66" y="38"/>
                    <a:pt x="63" y="37"/>
                  </a:cubicBezTo>
                  <a:cubicBezTo>
                    <a:pt x="63" y="37"/>
                    <a:pt x="63" y="37"/>
                    <a:pt x="63" y="37"/>
                  </a:cubicBezTo>
                  <a:cubicBezTo>
                    <a:pt x="62" y="37"/>
                    <a:pt x="61" y="34"/>
                    <a:pt x="60" y="32"/>
                  </a:cubicBezTo>
                  <a:cubicBezTo>
                    <a:pt x="60" y="32"/>
                    <a:pt x="60" y="32"/>
                    <a:pt x="60" y="32"/>
                  </a:cubicBezTo>
                  <a:cubicBezTo>
                    <a:pt x="58" y="28"/>
                    <a:pt x="55" y="26"/>
                    <a:pt x="53" y="24"/>
                  </a:cubicBezTo>
                  <a:cubicBezTo>
                    <a:pt x="53" y="24"/>
                    <a:pt x="53" y="24"/>
                    <a:pt x="53" y="24"/>
                  </a:cubicBezTo>
                  <a:cubicBezTo>
                    <a:pt x="50" y="21"/>
                    <a:pt x="46" y="18"/>
                    <a:pt x="43" y="19"/>
                  </a:cubicBezTo>
                  <a:cubicBezTo>
                    <a:pt x="43" y="19"/>
                    <a:pt x="43" y="19"/>
                    <a:pt x="43" y="19"/>
                  </a:cubicBezTo>
                  <a:cubicBezTo>
                    <a:pt x="40" y="19"/>
                    <a:pt x="37" y="21"/>
                    <a:pt x="35" y="20"/>
                  </a:cubicBezTo>
                  <a:cubicBezTo>
                    <a:pt x="35" y="20"/>
                    <a:pt x="35" y="20"/>
                    <a:pt x="35" y="20"/>
                  </a:cubicBezTo>
                  <a:cubicBezTo>
                    <a:pt x="33" y="20"/>
                    <a:pt x="31" y="17"/>
                    <a:pt x="30" y="16"/>
                  </a:cubicBezTo>
                  <a:cubicBezTo>
                    <a:pt x="30" y="16"/>
                    <a:pt x="30" y="16"/>
                    <a:pt x="30" y="16"/>
                  </a:cubicBezTo>
                  <a:cubicBezTo>
                    <a:pt x="24" y="11"/>
                    <a:pt x="16" y="13"/>
                    <a:pt x="10" y="11"/>
                  </a:cubicBezTo>
                  <a:cubicBezTo>
                    <a:pt x="10" y="11"/>
                    <a:pt x="10" y="11"/>
                    <a:pt x="10" y="11"/>
                  </a:cubicBezTo>
                  <a:cubicBezTo>
                    <a:pt x="6" y="9"/>
                    <a:pt x="3" y="5"/>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2" name="Line 25"/>
            <p:cNvSpPr>
              <a:spLocks noChangeShapeType="1"/>
            </p:cNvSpPr>
            <p:nvPr/>
          </p:nvSpPr>
          <p:spPr bwMode="auto">
            <a:xfrm flipV="1">
              <a:off x="280987" y="450849"/>
              <a:ext cx="53975" cy="9842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73" name="Line 26"/>
            <p:cNvSpPr>
              <a:spLocks noChangeShapeType="1"/>
            </p:cNvSpPr>
            <p:nvPr/>
          </p:nvSpPr>
          <p:spPr bwMode="auto">
            <a:xfrm flipV="1">
              <a:off x="223837" y="501649"/>
              <a:ext cx="12700" cy="1905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74" name="Freeform 27"/>
            <p:cNvSpPr/>
            <p:nvPr/>
          </p:nvSpPr>
          <p:spPr bwMode="auto">
            <a:xfrm>
              <a:off x="131762" y="466724"/>
              <a:ext cx="12700" cy="11112"/>
            </a:xfrm>
            <a:custGeom>
              <a:avLst/>
              <a:gdLst>
                <a:gd name="T0" fmla="*/ 12700 w 20"/>
                <a:gd name="T1" fmla="*/ 0 h 18"/>
                <a:gd name="T2" fmla="*/ 0 w 20"/>
                <a:gd name="T3" fmla="*/ 11112 h 18"/>
                <a:gd name="T4" fmla="*/ 0 60000 65536"/>
                <a:gd name="T5" fmla="*/ 0 60000 65536"/>
                <a:gd name="T6" fmla="*/ 0 w 20"/>
                <a:gd name="T7" fmla="*/ 0 h 18"/>
                <a:gd name="T8" fmla="*/ 20 w 20"/>
                <a:gd name="T9" fmla="*/ 18 h 18"/>
              </a:gdLst>
              <a:ahLst/>
              <a:cxnLst>
                <a:cxn ang="T4">
                  <a:pos x="T0" y="T1"/>
                </a:cxn>
                <a:cxn ang="T5">
                  <a:pos x="T2" y="T3"/>
                </a:cxn>
              </a:cxnLst>
              <a:rect l="T6" t="T7" r="T8" b="T9"/>
              <a:pathLst>
                <a:path w="20" h="18">
                  <a:moveTo>
                    <a:pt x="20" y="0"/>
                  </a:moveTo>
                  <a:cubicBezTo>
                    <a:pt x="15" y="5"/>
                    <a:pt x="5" y="14"/>
                    <a:pt x="0" y="1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5" name="Line 28"/>
            <p:cNvSpPr>
              <a:spLocks noChangeShapeType="1"/>
            </p:cNvSpPr>
            <p:nvPr/>
          </p:nvSpPr>
          <p:spPr bwMode="auto">
            <a:xfrm flipH="1" flipV="1">
              <a:off x="88900" y="368299"/>
              <a:ext cx="233363" cy="9207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76" name="Line 29"/>
            <p:cNvSpPr>
              <a:spLocks noChangeShapeType="1"/>
            </p:cNvSpPr>
            <p:nvPr/>
          </p:nvSpPr>
          <p:spPr bwMode="auto">
            <a:xfrm flipH="1" flipV="1">
              <a:off x="69850" y="438149"/>
              <a:ext cx="220663" cy="841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77" name="Freeform 30"/>
            <p:cNvSpPr/>
            <p:nvPr/>
          </p:nvSpPr>
          <p:spPr bwMode="auto">
            <a:xfrm>
              <a:off x="52387" y="368299"/>
              <a:ext cx="36513" cy="69850"/>
            </a:xfrm>
            <a:custGeom>
              <a:avLst/>
              <a:gdLst>
                <a:gd name="T0" fmla="*/ 36513 w 61"/>
                <a:gd name="T1" fmla="*/ 0 h 117"/>
                <a:gd name="T2" fmla="*/ 2394 w 61"/>
                <a:gd name="T3" fmla="*/ 42985 h 117"/>
                <a:gd name="T4" fmla="*/ 17359 w 61"/>
                <a:gd name="T5" fmla="*/ 69850 h 117"/>
                <a:gd name="T6" fmla="*/ 0 60000 65536"/>
                <a:gd name="T7" fmla="*/ 0 60000 65536"/>
                <a:gd name="T8" fmla="*/ 0 60000 65536"/>
                <a:gd name="T9" fmla="*/ 0 w 61"/>
                <a:gd name="T10" fmla="*/ 0 h 117"/>
                <a:gd name="T11" fmla="*/ 61 w 61"/>
                <a:gd name="T12" fmla="*/ 117 h 117"/>
              </a:gdLst>
              <a:ahLst/>
              <a:cxnLst>
                <a:cxn ang="T6">
                  <a:pos x="T0" y="T1"/>
                </a:cxn>
                <a:cxn ang="T7">
                  <a:pos x="T2" y="T3"/>
                </a:cxn>
                <a:cxn ang="T8">
                  <a:pos x="T4" y="T5"/>
                </a:cxn>
              </a:cxnLst>
              <a:rect l="T9" t="T10" r="T11" b="T12"/>
              <a:pathLst>
                <a:path w="61" h="117">
                  <a:moveTo>
                    <a:pt x="61" y="0"/>
                  </a:moveTo>
                  <a:cubicBezTo>
                    <a:pt x="26" y="4"/>
                    <a:pt x="0" y="37"/>
                    <a:pt x="4" y="72"/>
                  </a:cubicBezTo>
                  <a:cubicBezTo>
                    <a:pt x="5" y="88"/>
                    <a:pt x="16" y="108"/>
                    <a:pt x="29" y="117"/>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8" name="Freeform 31"/>
            <p:cNvSpPr/>
            <p:nvPr/>
          </p:nvSpPr>
          <p:spPr bwMode="auto">
            <a:xfrm>
              <a:off x="174625" y="414337"/>
              <a:ext cx="31750" cy="66675"/>
            </a:xfrm>
            <a:custGeom>
              <a:avLst/>
              <a:gdLst>
                <a:gd name="T0" fmla="*/ 31750 w 54"/>
                <a:gd name="T1" fmla="*/ 0 h 110"/>
                <a:gd name="T2" fmla="*/ 7056 w 54"/>
                <a:gd name="T3" fmla="*/ 66675 h 110"/>
                <a:gd name="T4" fmla="*/ 0 60000 65536"/>
                <a:gd name="T5" fmla="*/ 0 60000 65536"/>
                <a:gd name="T6" fmla="*/ 0 w 54"/>
                <a:gd name="T7" fmla="*/ 0 h 110"/>
                <a:gd name="T8" fmla="*/ 54 w 54"/>
                <a:gd name="T9" fmla="*/ 110 h 110"/>
              </a:gdLst>
              <a:ahLst/>
              <a:cxnLst>
                <a:cxn ang="T4">
                  <a:pos x="T0" y="T1"/>
                </a:cxn>
                <a:cxn ang="T5">
                  <a:pos x="T2" y="T3"/>
                </a:cxn>
              </a:cxnLst>
              <a:rect l="T6" t="T7" r="T8" b="T9"/>
              <a:pathLst>
                <a:path w="54" h="110">
                  <a:moveTo>
                    <a:pt x="54" y="0"/>
                  </a:moveTo>
                  <a:cubicBezTo>
                    <a:pt x="19" y="22"/>
                    <a:pt x="0" y="70"/>
                    <a:pt x="12" y="11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79" name="Freeform 32"/>
            <p:cNvSpPr/>
            <p:nvPr/>
          </p:nvSpPr>
          <p:spPr bwMode="auto">
            <a:xfrm>
              <a:off x="285750" y="460374"/>
              <a:ext cx="36513" cy="61912"/>
            </a:xfrm>
            <a:custGeom>
              <a:avLst/>
              <a:gdLst>
                <a:gd name="T0" fmla="*/ 4789 w 61"/>
                <a:gd name="T1" fmla="*/ 61912 h 103"/>
                <a:gd name="T2" fmla="*/ 4190 w 61"/>
                <a:gd name="T3" fmla="*/ 47486 h 103"/>
                <a:gd name="T4" fmla="*/ 4190 w 61"/>
                <a:gd name="T5" fmla="*/ 47486 h 103"/>
                <a:gd name="T6" fmla="*/ 13767 w 61"/>
                <a:gd name="T7" fmla="*/ 46284 h 103"/>
                <a:gd name="T8" fmla="*/ 13767 w 61"/>
                <a:gd name="T9" fmla="*/ 46284 h 103"/>
                <a:gd name="T10" fmla="*/ 9577 w 61"/>
                <a:gd name="T11" fmla="*/ 37267 h 103"/>
                <a:gd name="T12" fmla="*/ 9577 w 61"/>
                <a:gd name="T13" fmla="*/ 37267 h 103"/>
                <a:gd name="T14" fmla="*/ 20352 w 61"/>
                <a:gd name="T15" fmla="*/ 36065 h 103"/>
                <a:gd name="T16" fmla="*/ 20352 w 61"/>
                <a:gd name="T17" fmla="*/ 36065 h 103"/>
                <a:gd name="T18" fmla="*/ 17359 w 61"/>
                <a:gd name="T19" fmla="*/ 28251 h 103"/>
                <a:gd name="T20" fmla="*/ 17359 w 61"/>
                <a:gd name="T21" fmla="*/ 28251 h 103"/>
                <a:gd name="T22" fmla="*/ 23344 w 61"/>
                <a:gd name="T23" fmla="*/ 27650 h 103"/>
                <a:gd name="T24" fmla="*/ 23344 w 61"/>
                <a:gd name="T25" fmla="*/ 27650 h 103"/>
                <a:gd name="T26" fmla="*/ 17359 w 61"/>
                <a:gd name="T27" fmla="*/ 30655 h 103"/>
                <a:gd name="T28" fmla="*/ 17359 w 61"/>
                <a:gd name="T29" fmla="*/ 30655 h 103"/>
                <a:gd name="T30" fmla="*/ 25140 w 61"/>
                <a:gd name="T31" fmla="*/ 19235 h 103"/>
                <a:gd name="T32" fmla="*/ 25140 w 61"/>
                <a:gd name="T33" fmla="*/ 19235 h 103"/>
                <a:gd name="T34" fmla="*/ 27534 w 61"/>
                <a:gd name="T35" fmla="*/ 16229 h 103"/>
                <a:gd name="T36" fmla="*/ 27534 w 61"/>
                <a:gd name="T37" fmla="*/ 16229 h 103"/>
                <a:gd name="T38" fmla="*/ 33520 w 61"/>
                <a:gd name="T39" fmla="*/ 13224 h 103"/>
                <a:gd name="T40" fmla="*/ 33520 w 61"/>
                <a:gd name="T41" fmla="*/ 13224 h 103"/>
                <a:gd name="T42" fmla="*/ 31724 w 61"/>
                <a:gd name="T43" fmla="*/ 6612 h 103"/>
                <a:gd name="T44" fmla="*/ 31724 w 61"/>
                <a:gd name="T45" fmla="*/ 6612 h 103"/>
                <a:gd name="T46" fmla="*/ 36513 w 61"/>
                <a:gd name="T47" fmla="*/ 0 h 1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
                <a:gd name="T73" fmla="*/ 0 h 103"/>
                <a:gd name="T74" fmla="*/ 61 w 61"/>
                <a:gd name="T75" fmla="*/ 103 h 1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 h="103">
                  <a:moveTo>
                    <a:pt x="8" y="103"/>
                  </a:moveTo>
                  <a:cubicBezTo>
                    <a:pt x="4" y="92"/>
                    <a:pt x="0" y="81"/>
                    <a:pt x="7" y="79"/>
                  </a:cubicBezTo>
                  <a:cubicBezTo>
                    <a:pt x="7" y="79"/>
                    <a:pt x="7" y="79"/>
                    <a:pt x="7" y="79"/>
                  </a:cubicBezTo>
                  <a:cubicBezTo>
                    <a:pt x="12" y="78"/>
                    <a:pt x="22" y="80"/>
                    <a:pt x="23" y="77"/>
                  </a:cubicBezTo>
                  <a:cubicBezTo>
                    <a:pt x="23" y="77"/>
                    <a:pt x="23" y="77"/>
                    <a:pt x="23" y="77"/>
                  </a:cubicBezTo>
                  <a:cubicBezTo>
                    <a:pt x="24" y="74"/>
                    <a:pt x="15" y="65"/>
                    <a:pt x="16" y="62"/>
                  </a:cubicBezTo>
                  <a:cubicBezTo>
                    <a:pt x="16" y="62"/>
                    <a:pt x="16" y="62"/>
                    <a:pt x="16" y="62"/>
                  </a:cubicBezTo>
                  <a:cubicBezTo>
                    <a:pt x="18" y="59"/>
                    <a:pt x="34" y="63"/>
                    <a:pt x="34" y="60"/>
                  </a:cubicBezTo>
                  <a:cubicBezTo>
                    <a:pt x="34" y="60"/>
                    <a:pt x="34" y="60"/>
                    <a:pt x="34" y="60"/>
                  </a:cubicBezTo>
                  <a:cubicBezTo>
                    <a:pt x="35" y="57"/>
                    <a:pt x="26" y="51"/>
                    <a:pt x="29" y="47"/>
                  </a:cubicBezTo>
                  <a:cubicBezTo>
                    <a:pt x="29" y="47"/>
                    <a:pt x="29" y="47"/>
                    <a:pt x="29" y="47"/>
                  </a:cubicBezTo>
                  <a:cubicBezTo>
                    <a:pt x="30" y="45"/>
                    <a:pt x="38" y="45"/>
                    <a:pt x="39" y="46"/>
                  </a:cubicBezTo>
                  <a:cubicBezTo>
                    <a:pt x="39" y="46"/>
                    <a:pt x="39" y="46"/>
                    <a:pt x="39" y="46"/>
                  </a:cubicBezTo>
                  <a:cubicBezTo>
                    <a:pt x="39" y="48"/>
                    <a:pt x="32" y="51"/>
                    <a:pt x="29" y="51"/>
                  </a:cubicBezTo>
                  <a:cubicBezTo>
                    <a:pt x="29" y="51"/>
                    <a:pt x="29" y="51"/>
                    <a:pt x="29" y="51"/>
                  </a:cubicBezTo>
                  <a:cubicBezTo>
                    <a:pt x="23" y="52"/>
                    <a:pt x="37" y="39"/>
                    <a:pt x="42" y="32"/>
                  </a:cubicBezTo>
                  <a:cubicBezTo>
                    <a:pt x="42" y="32"/>
                    <a:pt x="42" y="32"/>
                    <a:pt x="42" y="32"/>
                  </a:cubicBezTo>
                  <a:cubicBezTo>
                    <a:pt x="43" y="30"/>
                    <a:pt x="44" y="28"/>
                    <a:pt x="46" y="27"/>
                  </a:cubicBezTo>
                  <a:cubicBezTo>
                    <a:pt x="46" y="27"/>
                    <a:pt x="46" y="27"/>
                    <a:pt x="46" y="27"/>
                  </a:cubicBezTo>
                  <a:cubicBezTo>
                    <a:pt x="49" y="25"/>
                    <a:pt x="55" y="24"/>
                    <a:pt x="56" y="22"/>
                  </a:cubicBezTo>
                  <a:cubicBezTo>
                    <a:pt x="56" y="22"/>
                    <a:pt x="56" y="22"/>
                    <a:pt x="56" y="22"/>
                  </a:cubicBezTo>
                  <a:cubicBezTo>
                    <a:pt x="57" y="19"/>
                    <a:pt x="54" y="15"/>
                    <a:pt x="53" y="11"/>
                  </a:cubicBezTo>
                  <a:cubicBezTo>
                    <a:pt x="53" y="11"/>
                    <a:pt x="53" y="11"/>
                    <a:pt x="53" y="11"/>
                  </a:cubicBezTo>
                  <a:cubicBezTo>
                    <a:pt x="53" y="7"/>
                    <a:pt x="57" y="3"/>
                    <a:pt x="61"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0" name="Freeform 33"/>
            <p:cNvSpPr/>
            <p:nvPr/>
          </p:nvSpPr>
          <p:spPr bwMode="auto">
            <a:xfrm>
              <a:off x="279400" y="461962"/>
              <a:ext cx="20638" cy="38100"/>
            </a:xfrm>
            <a:custGeom>
              <a:avLst/>
              <a:gdLst>
                <a:gd name="T0" fmla="*/ 20638 w 34"/>
                <a:gd name="T1" fmla="*/ 0 h 63"/>
                <a:gd name="T2" fmla="*/ 15175 w 34"/>
                <a:gd name="T3" fmla="*/ 21167 h 63"/>
                <a:gd name="T4" fmla="*/ 15175 w 34"/>
                <a:gd name="T5" fmla="*/ 21167 h 63"/>
                <a:gd name="T6" fmla="*/ 0 w 34"/>
                <a:gd name="T7" fmla="*/ 38100 h 63"/>
                <a:gd name="T8" fmla="*/ 0 60000 65536"/>
                <a:gd name="T9" fmla="*/ 0 60000 65536"/>
                <a:gd name="T10" fmla="*/ 0 60000 65536"/>
                <a:gd name="T11" fmla="*/ 0 60000 65536"/>
                <a:gd name="T12" fmla="*/ 0 w 34"/>
                <a:gd name="T13" fmla="*/ 0 h 63"/>
                <a:gd name="T14" fmla="*/ 34 w 34"/>
                <a:gd name="T15" fmla="*/ 63 h 63"/>
              </a:gdLst>
              <a:ahLst/>
              <a:cxnLst>
                <a:cxn ang="T8">
                  <a:pos x="T0" y="T1"/>
                </a:cxn>
                <a:cxn ang="T9">
                  <a:pos x="T2" y="T3"/>
                </a:cxn>
                <a:cxn ang="T10">
                  <a:pos x="T4" y="T5"/>
                </a:cxn>
                <a:cxn ang="T11">
                  <a:pos x="T6" y="T7"/>
                </a:cxn>
              </a:cxnLst>
              <a:rect l="T12" t="T13" r="T14" b="T15"/>
              <a:pathLst>
                <a:path w="34" h="63">
                  <a:moveTo>
                    <a:pt x="34" y="0"/>
                  </a:moveTo>
                  <a:cubicBezTo>
                    <a:pt x="32" y="13"/>
                    <a:pt x="30" y="25"/>
                    <a:pt x="25" y="35"/>
                  </a:cubicBezTo>
                  <a:cubicBezTo>
                    <a:pt x="25" y="35"/>
                    <a:pt x="25" y="35"/>
                    <a:pt x="25" y="35"/>
                  </a:cubicBezTo>
                  <a:cubicBezTo>
                    <a:pt x="19" y="46"/>
                    <a:pt x="10" y="55"/>
                    <a:pt x="0" y="6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1" name="Freeform 34"/>
            <p:cNvSpPr/>
            <p:nvPr/>
          </p:nvSpPr>
          <p:spPr bwMode="auto">
            <a:xfrm>
              <a:off x="660400" y="155574"/>
              <a:ext cx="107950" cy="47625"/>
            </a:xfrm>
            <a:custGeom>
              <a:avLst/>
              <a:gdLst>
                <a:gd name="T0" fmla="*/ 107950 w 181"/>
                <a:gd name="T1" fmla="*/ 47625 h 80"/>
                <a:gd name="T2" fmla="*/ 0 w 181"/>
                <a:gd name="T3" fmla="*/ 0 h 80"/>
                <a:gd name="T4" fmla="*/ 0 60000 65536"/>
                <a:gd name="T5" fmla="*/ 0 60000 65536"/>
                <a:gd name="T6" fmla="*/ 0 w 181"/>
                <a:gd name="T7" fmla="*/ 0 h 80"/>
                <a:gd name="T8" fmla="*/ 181 w 181"/>
                <a:gd name="T9" fmla="*/ 80 h 80"/>
              </a:gdLst>
              <a:ahLst/>
              <a:cxnLst>
                <a:cxn ang="T4">
                  <a:pos x="T0" y="T1"/>
                </a:cxn>
                <a:cxn ang="T5">
                  <a:pos x="T2" y="T3"/>
                </a:cxn>
              </a:cxnLst>
              <a:rect l="T6" t="T7" r="T8" b="T9"/>
              <a:pathLst>
                <a:path w="181" h="80">
                  <a:moveTo>
                    <a:pt x="181" y="80"/>
                  </a:moveTo>
                  <a:cubicBezTo>
                    <a:pt x="138" y="49"/>
                    <a:pt x="52" y="11"/>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2" name="Freeform 35"/>
            <p:cNvSpPr/>
            <p:nvPr/>
          </p:nvSpPr>
          <p:spPr bwMode="auto">
            <a:xfrm>
              <a:off x="357187" y="265112"/>
              <a:ext cx="73025" cy="49212"/>
            </a:xfrm>
            <a:custGeom>
              <a:avLst/>
              <a:gdLst>
                <a:gd name="T0" fmla="*/ 0 w 123"/>
                <a:gd name="T1" fmla="*/ 31593 h 81"/>
                <a:gd name="T2" fmla="*/ 4156 w 123"/>
                <a:gd name="T3" fmla="*/ 18834 h 81"/>
                <a:gd name="T4" fmla="*/ 4156 w 123"/>
                <a:gd name="T5" fmla="*/ 18834 h 81"/>
                <a:gd name="T6" fmla="*/ 7124 w 123"/>
                <a:gd name="T7" fmla="*/ 17619 h 81"/>
                <a:gd name="T8" fmla="*/ 7124 w 123"/>
                <a:gd name="T9" fmla="*/ 17619 h 81"/>
                <a:gd name="T10" fmla="*/ 12468 w 123"/>
                <a:gd name="T11" fmla="*/ 10936 h 81"/>
                <a:gd name="T12" fmla="*/ 12468 w 123"/>
                <a:gd name="T13" fmla="*/ 10936 h 81"/>
                <a:gd name="T14" fmla="*/ 17217 w 123"/>
                <a:gd name="T15" fmla="*/ 13366 h 81"/>
                <a:gd name="T16" fmla="*/ 17217 w 123"/>
                <a:gd name="T17" fmla="*/ 13366 h 81"/>
                <a:gd name="T18" fmla="*/ 23154 w 123"/>
                <a:gd name="T19" fmla="*/ 8506 h 81"/>
                <a:gd name="T20" fmla="*/ 23154 w 123"/>
                <a:gd name="T21" fmla="*/ 8506 h 81"/>
                <a:gd name="T22" fmla="*/ 32653 w 123"/>
                <a:gd name="T23" fmla="*/ 7898 h 81"/>
                <a:gd name="T24" fmla="*/ 32653 w 123"/>
                <a:gd name="T25" fmla="*/ 7898 h 81"/>
                <a:gd name="T26" fmla="*/ 34435 w 123"/>
                <a:gd name="T27" fmla="*/ 3038 h 81"/>
                <a:gd name="T28" fmla="*/ 34435 w 123"/>
                <a:gd name="T29" fmla="*/ 3038 h 81"/>
                <a:gd name="T30" fmla="*/ 41559 w 123"/>
                <a:gd name="T31" fmla="*/ 3645 h 81"/>
                <a:gd name="T32" fmla="*/ 41559 w 123"/>
                <a:gd name="T33" fmla="*/ 3645 h 81"/>
                <a:gd name="T34" fmla="*/ 49871 w 123"/>
                <a:gd name="T35" fmla="*/ 3038 h 81"/>
                <a:gd name="T36" fmla="*/ 49871 w 123"/>
                <a:gd name="T37" fmla="*/ 3038 h 81"/>
                <a:gd name="T38" fmla="*/ 56995 w 123"/>
                <a:gd name="T39" fmla="*/ 4253 h 81"/>
                <a:gd name="T40" fmla="*/ 56995 w 123"/>
                <a:gd name="T41" fmla="*/ 4253 h 81"/>
                <a:gd name="T42" fmla="*/ 71838 w 123"/>
                <a:gd name="T43" fmla="*/ 1823 h 81"/>
                <a:gd name="T44" fmla="*/ 71838 w 123"/>
                <a:gd name="T45" fmla="*/ 1823 h 81"/>
                <a:gd name="T46" fmla="*/ 70650 w 123"/>
                <a:gd name="T47" fmla="*/ 11544 h 81"/>
                <a:gd name="T48" fmla="*/ 70650 w 123"/>
                <a:gd name="T49" fmla="*/ 11544 h 81"/>
                <a:gd name="T50" fmla="*/ 62932 w 123"/>
                <a:gd name="T51" fmla="*/ 22480 h 81"/>
                <a:gd name="T52" fmla="*/ 62932 w 123"/>
                <a:gd name="T53" fmla="*/ 22480 h 81"/>
                <a:gd name="T54" fmla="*/ 59370 w 123"/>
                <a:gd name="T55" fmla="*/ 18834 h 81"/>
                <a:gd name="T56" fmla="*/ 59370 w 123"/>
                <a:gd name="T57" fmla="*/ 18834 h 81"/>
                <a:gd name="T58" fmla="*/ 53433 w 123"/>
                <a:gd name="T59" fmla="*/ 29770 h 81"/>
                <a:gd name="T60" fmla="*/ 53433 w 123"/>
                <a:gd name="T61" fmla="*/ 29770 h 81"/>
                <a:gd name="T62" fmla="*/ 43934 w 123"/>
                <a:gd name="T63" fmla="*/ 34631 h 81"/>
                <a:gd name="T64" fmla="*/ 43934 w 123"/>
                <a:gd name="T65" fmla="*/ 34631 h 81"/>
                <a:gd name="T66" fmla="*/ 38590 w 123"/>
                <a:gd name="T67" fmla="*/ 32200 h 81"/>
                <a:gd name="T68" fmla="*/ 38590 w 123"/>
                <a:gd name="T69" fmla="*/ 32200 h 81"/>
                <a:gd name="T70" fmla="*/ 33247 w 123"/>
                <a:gd name="T71" fmla="*/ 37668 h 81"/>
                <a:gd name="T72" fmla="*/ 33247 w 123"/>
                <a:gd name="T73" fmla="*/ 37668 h 81"/>
                <a:gd name="T74" fmla="*/ 27310 w 123"/>
                <a:gd name="T75" fmla="*/ 35846 h 81"/>
                <a:gd name="T76" fmla="*/ 27310 w 123"/>
                <a:gd name="T77" fmla="*/ 35846 h 81"/>
                <a:gd name="T78" fmla="*/ 26716 w 123"/>
                <a:gd name="T79" fmla="*/ 38884 h 81"/>
                <a:gd name="T80" fmla="*/ 26716 w 123"/>
                <a:gd name="T81" fmla="*/ 38884 h 81"/>
                <a:gd name="T82" fmla="*/ 0 w 123"/>
                <a:gd name="T83" fmla="*/ 31593 h 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3"/>
                <a:gd name="T127" fmla="*/ 0 h 81"/>
                <a:gd name="T128" fmla="*/ 123 w 123"/>
                <a:gd name="T129" fmla="*/ 81 h 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3" h="81">
                  <a:moveTo>
                    <a:pt x="0" y="52"/>
                  </a:moveTo>
                  <a:cubicBezTo>
                    <a:pt x="0" y="43"/>
                    <a:pt x="0" y="33"/>
                    <a:pt x="7" y="31"/>
                  </a:cubicBezTo>
                  <a:cubicBezTo>
                    <a:pt x="7" y="31"/>
                    <a:pt x="7" y="31"/>
                    <a:pt x="7" y="31"/>
                  </a:cubicBezTo>
                  <a:cubicBezTo>
                    <a:pt x="8" y="30"/>
                    <a:pt x="10" y="30"/>
                    <a:pt x="12" y="29"/>
                  </a:cubicBezTo>
                  <a:cubicBezTo>
                    <a:pt x="12" y="29"/>
                    <a:pt x="12" y="29"/>
                    <a:pt x="12" y="29"/>
                  </a:cubicBezTo>
                  <a:cubicBezTo>
                    <a:pt x="16" y="26"/>
                    <a:pt x="18" y="18"/>
                    <a:pt x="21" y="18"/>
                  </a:cubicBezTo>
                  <a:cubicBezTo>
                    <a:pt x="21" y="18"/>
                    <a:pt x="21" y="18"/>
                    <a:pt x="21" y="18"/>
                  </a:cubicBezTo>
                  <a:cubicBezTo>
                    <a:pt x="23" y="18"/>
                    <a:pt x="26" y="21"/>
                    <a:pt x="29" y="22"/>
                  </a:cubicBezTo>
                  <a:cubicBezTo>
                    <a:pt x="29" y="22"/>
                    <a:pt x="29" y="22"/>
                    <a:pt x="29" y="22"/>
                  </a:cubicBezTo>
                  <a:cubicBezTo>
                    <a:pt x="32" y="22"/>
                    <a:pt x="35" y="15"/>
                    <a:pt x="39" y="14"/>
                  </a:cubicBezTo>
                  <a:cubicBezTo>
                    <a:pt x="39" y="14"/>
                    <a:pt x="39" y="14"/>
                    <a:pt x="39" y="14"/>
                  </a:cubicBezTo>
                  <a:cubicBezTo>
                    <a:pt x="45" y="11"/>
                    <a:pt x="52" y="16"/>
                    <a:pt x="55" y="13"/>
                  </a:cubicBezTo>
                  <a:cubicBezTo>
                    <a:pt x="55" y="13"/>
                    <a:pt x="55" y="13"/>
                    <a:pt x="55" y="13"/>
                  </a:cubicBezTo>
                  <a:cubicBezTo>
                    <a:pt x="56" y="11"/>
                    <a:pt x="56" y="7"/>
                    <a:pt x="58" y="5"/>
                  </a:cubicBezTo>
                  <a:cubicBezTo>
                    <a:pt x="58" y="5"/>
                    <a:pt x="58" y="5"/>
                    <a:pt x="58" y="5"/>
                  </a:cubicBezTo>
                  <a:cubicBezTo>
                    <a:pt x="60" y="3"/>
                    <a:pt x="65" y="6"/>
                    <a:pt x="70" y="6"/>
                  </a:cubicBezTo>
                  <a:cubicBezTo>
                    <a:pt x="70" y="6"/>
                    <a:pt x="70" y="6"/>
                    <a:pt x="70" y="6"/>
                  </a:cubicBezTo>
                  <a:cubicBezTo>
                    <a:pt x="75" y="7"/>
                    <a:pt x="80" y="5"/>
                    <a:pt x="84" y="5"/>
                  </a:cubicBezTo>
                  <a:cubicBezTo>
                    <a:pt x="84" y="5"/>
                    <a:pt x="84" y="5"/>
                    <a:pt x="84" y="5"/>
                  </a:cubicBezTo>
                  <a:cubicBezTo>
                    <a:pt x="88" y="6"/>
                    <a:pt x="92" y="7"/>
                    <a:pt x="96" y="7"/>
                  </a:cubicBezTo>
                  <a:cubicBezTo>
                    <a:pt x="96" y="7"/>
                    <a:pt x="96" y="7"/>
                    <a:pt x="96" y="7"/>
                  </a:cubicBezTo>
                  <a:cubicBezTo>
                    <a:pt x="105" y="7"/>
                    <a:pt x="118" y="0"/>
                    <a:pt x="121" y="3"/>
                  </a:cubicBezTo>
                  <a:cubicBezTo>
                    <a:pt x="121" y="3"/>
                    <a:pt x="121" y="3"/>
                    <a:pt x="121" y="3"/>
                  </a:cubicBezTo>
                  <a:cubicBezTo>
                    <a:pt x="123" y="5"/>
                    <a:pt x="121" y="12"/>
                    <a:pt x="119" y="19"/>
                  </a:cubicBezTo>
                  <a:cubicBezTo>
                    <a:pt x="119" y="19"/>
                    <a:pt x="119" y="19"/>
                    <a:pt x="119" y="19"/>
                  </a:cubicBezTo>
                  <a:cubicBezTo>
                    <a:pt x="115" y="29"/>
                    <a:pt x="111" y="41"/>
                    <a:pt x="106" y="37"/>
                  </a:cubicBezTo>
                  <a:cubicBezTo>
                    <a:pt x="106" y="37"/>
                    <a:pt x="106" y="37"/>
                    <a:pt x="106" y="37"/>
                  </a:cubicBezTo>
                  <a:cubicBezTo>
                    <a:pt x="104" y="36"/>
                    <a:pt x="102" y="32"/>
                    <a:pt x="100" y="31"/>
                  </a:cubicBezTo>
                  <a:cubicBezTo>
                    <a:pt x="100" y="31"/>
                    <a:pt x="100" y="31"/>
                    <a:pt x="100" y="31"/>
                  </a:cubicBezTo>
                  <a:cubicBezTo>
                    <a:pt x="96" y="28"/>
                    <a:pt x="94" y="41"/>
                    <a:pt x="90" y="49"/>
                  </a:cubicBezTo>
                  <a:cubicBezTo>
                    <a:pt x="90" y="49"/>
                    <a:pt x="90" y="49"/>
                    <a:pt x="90" y="49"/>
                  </a:cubicBezTo>
                  <a:cubicBezTo>
                    <a:pt x="86" y="56"/>
                    <a:pt x="80" y="60"/>
                    <a:pt x="74" y="57"/>
                  </a:cubicBezTo>
                  <a:cubicBezTo>
                    <a:pt x="74" y="57"/>
                    <a:pt x="74" y="57"/>
                    <a:pt x="74" y="57"/>
                  </a:cubicBezTo>
                  <a:cubicBezTo>
                    <a:pt x="71" y="56"/>
                    <a:pt x="67" y="52"/>
                    <a:pt x="65" y="53"/>
                  </a:cubicBezTo>
                  <a:cubicBezTo>
                    <a:pt x="65" y="53"/>
                    <a:pt x="65" y="53"/>
                    <a:pt x="65" y="53"/>
                  </a:cubicBezTo>
                  <a:cubicBezTo>
                    <a:pt x="62" y="54"/>
                    <a:pt x="60" y="61"/>
                    <a:pt x="56" y="62"/>
                  </a:cubicBezTo>
                  <a:cubicBezTo>
                    <a:pt x="56" y="62"/>
                    <a:pt x="56" y="62"/>
                    <a:pt x="56" y="62"/>
                  </a:cubicBezTo>
                  <a:cubicBezTo>
                    <a:pt x="52" y="62"/>
                    <a:pt x="47" y="57"/>
                    <a:pt x="46" y="59"/>
                  </a:cubicBezTo>
                  <a:cubicBezTo>
                    <a:pt x="46" y="59"/>
                    <a:pt x="46" y="59"/>
                    <a:pt x="46" y="59"/>
                  </a:cubicBezTo>
                  <a:cubicBezTo>
                    <a:pt x="45" y="60"/>
                    <a:pt x="45" y="62"/>
                    <a:pt x="45" y="64"/>
                  </a:cubicBezTo>
                  <a:cubicBezTo>
                    <a:pt x="45" y="64"/>
                    <a:pt x="45" y="64"/>
                    <a:pt x="45" y="64"/>
                  </a:cubicBezTo>
                  <a:cubicBezTo>
                    <a:pt x="43" y="81"/>
                    <a:pt x="21" y="67"/>
                    <a:pt x="0" y="52"/>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3" name="Freeform 36"/>
            <p:cNvSpPr/>
            <p:nvPr/>
          </p:nvSpPr>
          <p:spPr bwMode="auto">
            <a:xfrm>
              <a:off x="681037" y="477837"/>
              <a:ext cx="87313" cy="53975"/>
            </a:xfrm>
            <a:custGeom>
              <a:avLst/>
              <a:gdLst>
                <a:gd name="T0" fmla="*/ 0 w 147"/>
                <a:gd name="T1" fmla="*/ 53975 h 88"/>
                <a:gd name="T2" fmla="*/ 87313 w 147"/>
                <a:gd name="T3" fmla="*/ 0 h 88"/>
                <a:gd name="T4" fmla="*/ 0 60000 65536"/>
                <a:gd name="T5" fmla="*/ 0 60000 65536"/>
                <a:gd name="T6" fmla="*/ 0 w 147"/>
                <a:gd name="T7" fmla="*/ 0 h 88"/>
                <a:gd name="T8" fmla="*/ 147 w 147"/>
                <a:gd name="T9" fmla="*/ 88 h 88"/>
              </a:gdLst>
              <a:ahLst/>
              <a:cxnLst>
                <a:cxn ang="T4">
                  <a:pos x="T0" y="T1"/>
                </a:cxn>
                <a:cxn ang="T5">
                  <a:pos x="T2" y="T3"/>
                </a:cxn>
              </a:cxnLst>
              <a:rect l="T6" t="T7" r="T8" b="T9"/>
              <a:pathLst>
                <a:path w="147" h="88">
                  <a:moveTo>
                    <a:pt x="0" y="88"/>
                  </a:moveTo>
                  <a:cubicBezTo>
                    <a:pt x="41" y="70"/>
                    <a:pt x="112" y="27"/>
                    <a:pt x="147"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4" name="Freeform 37"/>
            <p:cNvSpPr/>
            <p:nvPr/>
          </p:nvSpPr>
          <p:spPr bwMode="auto">
            <a:xfrm>
              <a:off x="736600" y="490537"/>
              <a:ext cx="100013" cy="68262"/>
            </a:xfrm>
            <a:custGeom>
              <a:avLst/>
              <a:gdLst>
                <a:gd name="T0" fmla="*/ 0 w 168"/>
                <a:gd name="T1" fmla="*/ 68262 h 114"/>
                <a:gd name="T2" fmla="*/ 100013 w 168"/>
                <a:gd name="T3" fmla="*/ 0 h 114"/>
                <a:gd name="T4" fmla="*/ 0 60000 65536"/>
                <a:gd name="T5" fmla="*/ 0 60000 65536"/>
                <a:gd name="T6" fmla="*/ 0 w 168"/>
                <a:gd name="T7" fmla="*/ 0 h 114"/>
                <a:gd name="T8" fmla="*/ 168 w 168"/>
                <a:gd name="T9" fmla="*/ 114 h 114"/>
              </a:gdLst>
              <a:ahLst/>
              <a:cxnLst>
                <a:cxn ang="T4">
                  <a:pos x="T0" y="T1"/>
                </a:cxn>
                <a:cxn ang="T5">
                  <a:pos x="T2" y="T3"/>
                </a:cxn>
              </a:cxnLst>
              <a:rect l="T6" t="T7" r="T8" b="T9"/>
              <a:pathLst>
                <a:path w="168" h="114">
                  <a:moveTo>
                    <a:pt x="0" y="114"/>
                  </a:moveTo>
                  <a:cubicBezTo>
                    <a:pt x="47" y="90"/>
                    <a:pt x="129" y="35"/>
                    <a:pt x="168"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5" name="Freeform 38"/>
            <p:cNvSpPr/>
            <p:nvPr/>
          </p:nvSpPr>
          <p:spPr bwMode="auto">
            <a:xfrm>
              <a:off x="636587" y="387349"/>
              <a:ext cx="26988" cy="12700"/>
            </a:xfrm>
            <a:custGeom>
              <a:avLst/>
              <a:gdLst>
                <a:gd name="T0" fmla="*/ 26988 w 45"/>
                <a:gd name="T1" fmla="*/ 12700 h 22"/>
                <a:gd name="T2" fmla="*/ 0 w 45"/>
                <a:gd name="T3" fmla="*/ 0 h 22"/>
                <a:gd name="T4" fmla="*/ 0 60000 65536"/>
                <a:gd name="T5" fmla="*/ 0 60000 65536"/>
                <a:gd name="T6" fmla="*/ 0 w 45"/>
                <a:gd name="T7" fmla="*/ 0 h 22"/>
                <a:gd name="T8" fmla="*/ 45 w 45"/>
                <a:gd name="T9" fmla="*/ 22 h 22"/>
              </a:gdLst>
              <a:ahLst/>
              <a:cxnLst>
                <a:cxn ang="T4">
                  <a:pos x="T0" y="T1"/>
                </a:cxn>
                <a:cxn ang="T5">
                  <a:pos x="T2" y="T3"/>
                </a:cxn>
              </a:cxnLst>
              <a:rect l="T6" t="T7" r="T8" b="T9"/>
              <a:pathLst>
                <a:path w="45" h="22">
                  <a:moveTo>
                    <a:pt x="45" y="22"/>
                  </a:moveTo>
                  <a:cubicBezTo>
                    <a:pt x="34" y="16"/>
                    <a:pt x="11" y="6"/>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6" name="Line 39"/>
            <p:cNvSpPr>
              <a:spLocks noChangeShapeType="1"/>
            </p:cNvSpPr>
            <p:nvPr/>
          </p:nvSpPr>
          <p:spPr bwMode="auto">
            <a:xfrm flipV="1">
              <a:off x="628650" y="209549"/>
              <a:ext cx="130175" cy="26670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87" name="Line 40"/>
            <p:cNvSpPr>
              <a:spLocks noChangeShapeType="1"/>
            </p:cNvSpPr>
            <p:nvPr/>
          </p:nvSpPr>
          <p:spPr bwMode="auto">
            <a:xfrm flipV="1">
              <a:off x="698500" y="247649"/>
              <a:ext cx="125413" cy="26511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88" name="Freeform 41"/>
            <p:cNvSpPr/>
            <p:nvPr/>
          </p:nvSpPr>
          <p:spPr bwMode="auto">
            <a:xfrm>
              <a:off x="758825" y="196849"/>
              <a:ext cx="69850" cy="50800"/>
            </a:xfrm>
            <a:custGeom>
              <a:avLst/>
              <a:gdLst>
                <a:gd name="T0" fmla="*/ 64477 w 117"/>
                <a:gd name="T1" fmla="*/ 50800 h 85"/>
                <a:gd name="T2" fmla="*/ 35224 w 117"/>
                <a:gd name="T3" fmla="*/ 3586 h 85"/>
                <a:gd name="T4" fmla="*/ 0 w 117"/>
                <a:gd name="T5" fmla="*/ 11953 h 85"/>
                <a:gd name="T6" fmla="*/ 0 60000 65536"/>
                <a:gd name="T7" fmla="*/ 0 60000 65536"/>
                <a:gd name="T8" fmla="*/ 0 60000 65536"/>
                <a:gd name="T9" fmla="*/ 0 w 117"/>
                <a:gd name="T10" fmla="*/ 0 h 85"/>
                <a:gd name="T11" fmla="*/ 117 w 117"/>
                <a:gd name="T12" fmla="*/ 85 h 85"/>
              </a:gdLst>
              <a:ahLst/>
              <a:cxnLst>
                <a:cxn ang="T6">
                  <a:pos x="T0" y="T1"/>
                </a:cxn>
                <a:cxn ang="T7">
                  <a:pos x="T2" y="T3"/>
                </a:cxn>
                <a:cxn ang="T8">
                  <a:pos x="T4" y="T5"/>
                </a:cxn>
              </a:cxnLst>
              <a:rect l="T9" t="T10" r="T11" b="T12"/>
              <a:pathLst>
                <a:path w="117" h="85">
                  <a:moveTo>
                    <a:pt x="108" y="85"/>
                  </a:moveTo>
                  <a:cubicBezTo>
                    <a:pt x="117" y="50"/>
                    <a:pt x="95" y="14"/>
                    <a:pt x="59" y="6"/>
                  </a:cubicBezTo>
                  <a:cubicBezTo>
                    <a:pt x="41" y="0"/>
                    <a:pt x="14" y="7"/>
                    <a:pt x="0" y="2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89" name="Freeform 42"/>
            <p:cNvSpPr/>
            <p:nvPr/>
          </p:nvSpPr>
          <p:spPr bwMode="auto">
            <a:xfrm>
              <a:off x="693737" y="334962"/>
              <a:ext cx="66675" cy="44450"/>
            </a:xfrm>
            <a:custGeom>
              <a:avLst/>
              <a:gdLst>
                <a:gd name="T0" fmla="*/ 66675 w 113"/>
                <a:gd name="T1" fmla="*/ 44450 h 75"/>
                <a:gd name="T2" fmla="*/ 0 w 113"/>
                <a:gd name="T3" fmla="*/ 7112 h 75"/>
                <a:gd name="T4" fmla="*/ 0 60000 65536"/>
                <a:gd name="T5" fmla="*/ 0 60000 65536"/>
                <a:gd name="T6" fmla="*/ 0 w 113"/>
                <a:gd name="T7" fmla="*/ 0 h 75"/>
                <a:gd name="T8" fmla="*/ 113 w 113"/>
                <a:gd name="T9" fmla="*/ 75 h 75"/>
              </a:gdLst>
              <a:ahLst/>
              <a:cxnLst>
                <a:cxn ang="T4">
                  <a:pos x="T0" y="T1"/>
                </a:cxn>
                <a:cxn ang="T5">
                  <a:pos x="T2" y="T3"/>
                </a:cxn>
              </a:cxnLst>
              <a:rect l="T6" t="T7" r="T8" b="T9"/>
              <a:pathLst>
                <a:path w="113" h="75">
                  <a:moveTo>
                    <a:pt x="113" y="75"/>
                  </a:moveTo>
                  <a:cubicBezTo>
                    <a:pt x="98" y="28"/>
                    <a:pt x="48" y="0"/>
                    <a:pt x="0" y="12"/>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0" name="Freeform 43"/>
            <p:cNvSpPr/>
            <p:nvPr/>
          </p:nvSpPr>
          <p:spPr bwMode="auto">
            <a:xfrm>
              <a:off x="628650" y="476249"/>
              <a:ext cx="69850" cy="42862"/>
            </a:xfrm>
            <a:custGeom>
              <a:avLst/>
              <a:gdLst>
                <a:gd name="T0" fmla="*/ 0 w 118"/>
                <a:gd name="T1" fmla="*/ 0 h 72"/>
                <a:gd name="T2" fmla="*/ 11247 w 118"/>
                <a:gd name="T3" fmla="*/ 6548 h 72"/>
                <a:gd name="T4" fmla="*/ 11247 w 118"/>
                <a:gd name="T5" fmla="*/ 6548 h 72"/>
                <a:gd name="T6" fmla="*/ 16575 w 118"/>
                <a:gd name="T7" fmla="*/ 8930 h 72"/>
                <a:gd name="T8" fmla="*/ 16575 w 118"/>
                <a:gd name="T9" fmla="*/ 8930 h 72"/>
                <a:gd name="T10" fmla="*/ 18350 w 118"/>
                <a:gd name="T11" fmla="*/ 14883 h 72"/>
                <a:gd name="T12" fmla="*/ 18350 w 118"/>
                <a:gd name="T13" fmla="*/ 14883 h 72"/>
                <a:gd name="T14" fmla="*/ 27822 w 118"/>
                <a:gd name="T15" fmla="*/ 13692 h 72"/>
                <a:gd name="T16" fmla="*/ 27822 w 118"/>
                <a:gd name="T17" fmla="*/ 13692 h 72"/>
                <a:gd name="T18" fmla="*/ 34333 w 118"/>
                <a:gd name="T19" fmla="*/ 22026 h 72"/>
                <a:gd name="T20" fmla="*/ 34333 w 118"/>
                <a:gd name="T21" fmla="*/ 22026 h 72"/>
                <a:gd name="T22" fmla="*/ 39069 w 118"/>
                <a:gd name="T23" fmla="*/ 22026 h 72"/>
                <a:gd name="T24" fmla="*/ 39069 w 118"/>
                <a:gd name="T25" fmla="*/ 22026 h 72"/>
                <a:gd name="T26" fmla="*/ 41436 w 118"/>
                <a:gd name="T27" fmla="*/ 29765 h 72"/>
                <a:gd name="T28" fmla="*/ 41436 w 118"/>
                <a:gd name="T29" fmla="*/ 29765 h 72"/>
                <a:gd name="T30" fmla="*/ 49132 w 118"/>
                <a:gd name="T31" fmla="*/ 29765 h 72"/>
                <a:gd name="T32" fmla="*/ 49132 w 118"/>
                <a:gd name="T33" fmla="*/ 29765 h 72"/>
                <a:gd name="T34" fmla="*/ 52092 w 118"/>
                <a:gd name="T35" fmla="*/ 35718 h 72"/>
                <a:gd name="T36" fmla="*/ 52092 w 118"/>
                <a:gd name="T37" fmla="*/ 35718 h 72"/>
                <a:gd name="T38" fmla="*/ 58011 w 118"/>
                <a:gd name="T39" fmla="*/ 33932 h 72"/>
                <a:gd name="T40" fmla="*/ 58011 w 118"/>
                <a:gd name="T41" fmla="*/ 33932 h 72"/>
                <a:gd name="T42" fmla="*/ 59787 w 118"/>
                <a:gd name="T43" fmla="*/ 39885 h 72"/>
                <a:gd name="T44" fmla="*/ 59787 w 118"/>
                <a:gd name="T45" fmla="*/ 39885 h 72"/>
                <a:gd name="T46" fmla="*/ 69850 w 118"/>
                <a:gd name="T47" fmla="*/ 36314 h 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
                <a:gd name="T73" fmla="*/ 0 h 72"/>
                <a:gd name="T74" fmla="*/ 118 w 118"/>
                <a:gd name="T75" fmla="*/ 72 h 7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 h="72">
                  <a:moveTo>
                    <a:pt x="0" y="0"/>
                  </a:moveTo>
                  <a:cubicBezTo>
                    <a:pt x="6" y="5"/>
                    <a:pt x="11" y="9"/>
                    <a:pt x="19" y="11"/>
                  </a:cubicBezTo>
                  <a:cubicBezTo>
                    <a:pt x="19" y="11"/>
                    <a:pt x="19" y="11"/>
                    <a:pt x="19" y="11"/>
                  </a:cubicBezTo>
                  <a:cubicBezTo>
                    <a:pt x="22" y="12"/>
                    <a:pt x="26" y="13"/>
                    <a:pt x="28" y="15"/>
                  </a:cubicBezTo>
                  <a:cubicBezTo>
                    <a:pt x="28" y="15"/>
                    <a:pt x="28" y="15"/>
                    <a:pt x="28" y="15"/>
                  </a:cubicBezTo>
                  <a:cubicBezTo>
                    <a:pt x="30" y="18"/>
                    <a:pt x="29" y="23"/>
                    <a:pt x="31" y="25"/>
                  </a:cubicBezTo>
                  <a:cubicBezTo>
                    <a:pt x="31" y="25"/>
                    <a:pt x="31" y="25"/>
                    <a:pt x="31" y="25"/>
                  </a:cubicBezTo>
                  <a:cubicBezTo>
                    <a:pt x="34" y="28"/>
                    <a:pt x="42" y="21"/>
                    <a:pt x="47" y="23"/>
                  </a:cubicBezTo>
                  <a:cubicBezTo>
                    <a:pt x="47" y="23"/>
                    <a:pt x="47" y="23"/>
                    <a:pt x="47" y="23"/>
                  </a:cubicBezTo>
                  <a:cubicBezTo>
                    <a:pt x="52" y="25"/>
                    <a:pt x="52" y="35"/>
                    <a:pt x="58" y="37"/>
                  </a:cubicBezTo>
                  <a:cubicBezTo>
                    <a:pt x="58" y="37"/>
                    <a:pt x="58" y="37"/>
                    <a:pt x="58" y="37"/>
                  </a:cubicBezTo>
                  <a:cubicBezTo>
                    <a:pt x="61" y="37"/>
                    <a:pt x="65" y="36"/>
                    <a:pt x="66" y="37"/>
                  </a:cubicBezTo>
                  <a:cubicBezTo>
                    <a:pt x="66" y="37"/>
                    <a:pt x="66" y="37"/>
                    <a:pt x="66" y="37"/>
                  </a:cubicBezTo>
                  <a:cubicBezTo>
                    <a:pt x="69" y="40"/>
                    <a:pt x="68" y="48"/>
                    <a:pt x="70" y="50"/>
                  </a:cubicBezTo>
                  <a:cubicBezTo>
                    <a:pt x="70" y="50"/>
                    <a:pt x="70" y="50"/>
                    <a:pt x="70" y="50"/>
                  </a:cubicBezTo>
                  <a:cubicBezTo>
                    <a:pt x="73" y="52"/>
                    <a:pt x="80" y="48"/>
                    <a:pt x="83" y="50"/>
                  </a:cubicBezTo>
                  <a:cubicBezTo>
                    <a:pt x="83" y="50"/>
                    <a:pt x="83" y="50"/>
                    <a:pt x="83" y="50"/>
                  </a:cubicBezTo>
                  <a:cubicBezTo>
                    <a:pt x="86" y="52"/>
                    <a:pt x="85" y="59"/>
                    <a:pt x="88" y="60"/>
                  </a:cubicBezTo>
                  <a:cubicBezTo>
                    <a:pt x="88" y="60"/>
                    <a:pt x="88" y="60"/>
                    <a:pt x="88" y="60"/>
                  </a:cubicBezTo>
                  <a:cubicBezTo>
                    <a:pt x="90" y="61"/>
                    <a:pt x="96" y="56"/>
                    <a:pt x="98" y="57"/>
                  </a:cubicBezTo>
                  <a:cubicBezTo>
                    <a:pt x="98" y="57"/>
                    <a:pt x="98" y="57"/>
                    <a:pt x="98" y="57"/>
                  </a:cubicBezTo>
                  <a:cubicBezTo>
                    <a:pt x="101" y="58"/>
                    <a:pt x="100" y="65"/>
                    <a:pt x="101" y="67"/>
                  </a:cubicBezTo>
                  <a:cubicBezTo>
                    <a:pt x="101" y="67"/>
                    <a:pt x="101" y="67"/>
                    <a:pt x="101" y="67"/>
                  </a:cubicBezTo>
                  <a:cubicBezTo>
                    <a:pt x="103" y="72"/>
                    <a:pt x="111" y="66"/>
                    <a:pt x="118" y="61"/>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1" name="Freeform 44"/>
            <p:cNvSpPr/>
            <p:nvPr/>
          </p:nvSpPr>
          <p:spPr bwMode="auto">
            <a:xfrm>
              <a:off x="687387" y="384174"/>
              <a:ext cx="49213" cy="15875"/>
            </a:xfrm>
            <a:custGeom>
              <a:avLst/>
              <a:gdLst>
                <a:gd name="T0" fmla="*/ 49213 w 82"/>
                <a:gd name="T1" fmla="*/ 15875 h 27"/>
                <a:gd name="T2" fmla="*/ 0 w 82"/>
                <a:gd name="T3" fmla="*/ 7644 h 27"/>
                <a:gd name="T4" fmla="*/ 0 60000 65536"/>
                <a:gd name="T5" fmla="*/ 0 60000 65536"/>
                <a:gd name="T6" fmla="*/ 0 w 82"/>
                <a:gd name="T7" fmla="*/ 0 h 27"/>
                <a:gd name="T8" fmla="*/ 82 w 82"/>
                <a:gd name="T9" fmla="*/ 27 h 27"/>
              </a:gdLst>
              <a:ahLst/>
              <a:cxnLst>
                <a:cxn ang="T4">
                  <a:pos x="T0" y="T1"/>
                </a:cxn>
                <a:cxn ang="T5">
                  <a:pos x="T2" y="T3"/>
                </a:cxn>
              </a:cxnLst>
              <a:rect l="T6" t="T7" r="T8" b="T9"/>
              <a:pathLst>
                <a:path w="82" h="27">
                  <a:moveTo>
                    <a:pt x="82" y="27"/>
                  </a:moveTo>
                  <a:cubicBezTo>
                    <a:pt x="62" y="7"/>
                    <a:pt x="25" y="0"/>
                    <a:pt x="0" y="1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2" name="Line 45"/>
            <p:cNvSpPr>
              <a:spLocks noChangeShapeType="1"/>
            </p:cNvSpPr>
            <p:nvPr/>
          </p:nvSpPr>
          <p:spPr bwMode="auto">
            <a:xfrm>
              <a:off x="407987" y="230187"/>
              <a:ext cx="139700" cy="15716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93" name="Line 46"/>
            <p:cNvSpPr>
              <a:spLocks noChangeShapeType="1"/>
            </p:cNvSpPr>
            <p:nvPr/>
          </p:nvSpPr>
          <p:spPr bwMode="auto">
            <a:xfrm>
              <a:off x="466725" y="190499"/>
              <a:ext cx="131763" cy="1476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94" name="Line 47"/>
            <p:cNvSpPr>
              <a:spLocks noChangeShapeType="1"/>
            </p:cNvSpPr>
            <p:nvPr/>
          </p:nvSpPr>
          <p:spPr bwMode="auto">
            <a:xfrm>
              <a:off x="547687" y="387349"/>
              <a:ext cx="7938" cy="1905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95" name="Line 48"/>
            <p:cNvSpPr>
              <a:spLocks noChangeShapeType="1"/>
            </p:cNvSpPr>
            <p:nvPr/>
          </p:nvSpPr>
          <p:spPr bwMode="auto">
            <a:xfrm>
              <a:off x="598487" y="338137"/>
              <a:ext cx="42863" cy="5556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96" name="Freeform 49"/>
            <p:cNvSpPr/>
            <p:nvPr/>
          </p:nvSpPr>
          <p:spPr bwMode="auto">
            <a:xfrm>
              <a:off x="555625" y="393699"/>
              <a:ext cx="85725" cy="12700"/>
            </a:xfrm>
            <a:custGeom>
              <a:avLst/>
              <a:gdLst>
                <a:gd name="T0" fmla="*/ 0 w 144"/>
                <a:gd name="T1" fmla="*/ 12700 h 21"/>
                <a:gd name="T2" fmla="*/ 8930 w 144"/>
                <a:gd name="T3" fmla="*/ 7862 h 21"/>
                <a:gd name="T4" fmla="*/ 8930 w 144"/>
                <a:gd name="T5" fmla="*/ 7862 h 21"/>
                <a:gd name="T6" fmla="*/ 14288 w 144"/>
                <a:gd name="T7" fmla="*/ 9676 h 21"/>
                <a:gd name="T8" fmla="*/ 14288 w 144"/>
                <a:gd name="T9" fmla="*/ 9676 h 21"/>
                <a:gd name="T10" fmla="*/ 20241 w 144"/>
                <a:gd name="T11" fmla="*/ 7257 h 21"/>
                <a:gd name="T12" fmla="*/ 20241 w 144"/>
                <a:gd name="T13" fmla="*/ 7257 h 21"/>
                <a:gd name="T14" fmla="*/ 33338 w 144"/>
                <a:gd name="T15" fmla="*/ 8467 h 21"/>
                <a:gd name="T16" fmla="*/ 33338 w 144"/>
                <a:gd name="T17" fmla="*/ 8467 h 21"/>
                <a:gd name="T18" fmla="*/ 35123 w 144"/>
                <a:gd name="T19" fmla="*/ 4233 h 21"/>
                <a:gd name="T20" fmla="*/ 35123 w 144"/>
                <a:gd name="T21" fmla="*/ 4233 h 21"/>
                <a:gd name="T22" fmla="*/ 48220 w 144"/>
                <a:gd name="T23" fmla="*/ 7257 h 21"/>
                <a:gd name="T24" fmla="*/ 48220 w 144"/>
                <a:gd name="T25" fmla="*/ 7257 h 21"/>
                <a:gd name="T26" fmla="*/ 52983 w 144"/>
                <a:gd name="T27" fmla="*/ 5443 h 21"/>
                <a:gd name="T28" fmla="*/ 52983 w 144"/>
                <a:gd name="T29" fmla="*/ 5443 h 21"/>
                <a:gd name="T30" fmla="*/ 62508 w 144"/>
                <a:gd name="T31" fmla="*/ 9071 h 21"/>
                <a:gd name="T32" fmla="*/ 62508 w 144"/>
                <a:gd name="T33" fmla="*/ 9071 h 21"/>
                <a:gd name="T34" fmla="*/ 75605 w 144"/>
                <a:gd name="T35" fmla="*/ 4233 h 21"/>
                <a:gd name="T36" fmla="*/ 75605 w 144"/>
                <a:gd name="T37" fmla="*/ 4233 h 21"/>
                <a:gd name="T38" fmla="*/ 82153 w 144"/>
                <a:gd name="T39" fmla="*/ 6652 h 21"/>
                <a:gd name="T40" fmla="*/ 82153 w 144"/>
                <a:gd name="T41" fmla="*/ 6652 h 21"/>
                <a:gd name="T42" fmla="*/ 85725 w 144"/>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21"/>
                <a:gd name="T68" fmla="*/ 144 w 144"/>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21">
                  <a:moveTo>
                    <a:pt x="0" y="21"/>
                  </a:moveTo>
                  <a:cubicBezTo>
                    <a:pt x="5" y="17"/>
                    <a:pt x="10" y="12"/>
                    <a:pt x="15" y="13"/>
                  </a:cubicBezTo>
                  <a:cubicBezTo>
                    <a:pt x="15" y="13"/>
                    <a:pt x="15" y="13"/>
                    <a:pt x="15" y="13"/>
                  </a:cubicBezTo>
                  <a:cubicBezTo>
                    <a:pt x="18" y="14"/>
                    <a:pt x="21" y="16"/>
                    <a:pt x="24" y="16"/>
                  </a:cubicBezTo>
                  <a:cubicBezTo>
                    <a:pt x="24" y="16"/>
                    <a:pt x="24" y="16"/>
                    <a:pt x="24" y="16"/>
                  </a:cubicBezTo>
                  <a:cubicBezTo>
                    <a:pt x="27" y="16"/>
                    <a:pt x="30" y="13"/>
                    <a:pt x="34" y="12"/>
                  </a:cubicBezTo>
                  <a:cubicBezTo>
                    <a:pt x="34" y="12"/>
                    <a:pt x="34" y="12"/>
                    <a:pt x="34" y="12"/>
                  </a:cubicBezTo>
                  <a:cubicBezTo>
                    <a:pt x="42" y="10"/>
                    <a:pt x="53" y="19"/>
                    <a:pt x="56" y="14"/>
                  </a:cubicBezTo>
                  <a:cubicBezTo>
                    <a:pt x="56" y="14"/>
                    <a:pt x="56" y="14"/>
                    <a:pt x="56" y="14"/>
                  </a:cubicBezTo>
                  <a:cubicBezTo>
                    <a:pt x="57" y="12"/>
                    <a:pt x="58" y="8"/>
                    <a:pt x="59" y="7"/>
                  </a:cubicBezTo>
                  <a:cubicBezTo>
                    <a:pt x="59" y="7"/>
                    <a:pt x="59" y="7"/>
                    <a:pt x="59" y="7"/>
                  </a:cubicBezTo>
                  <a:cubicBezTo>
                    <a:pt x="63" y="2"/>
                    <a:pt x="74" y="14"/>
                    <a:pt x="81" y="12"/>
                  </a:cubicBezTo>
                  <a:cubicBezTo>
                    <a:pt x="81" y="12"/>
                    <a:pt x="81" y="12"/>
                    <a:pt x="81" y="12"/>
                  </a:cubicBezTo>
                  <a:cubicBezTo>
                    <a:pt x="84" y="12"/>
                    <a:pt x="86" y="9"/>
                    <a:pt x="89" y="9"/>
                  </a:cubicBezTo>
                  <a:cubicBezTo>
                    <a:pt x="89" y="9"/>
                    <a:pt x="89" y="9"/>
                    <a:pt x="89" y="9"/>
                  </a:cubicBezTo>
                  <a:cubicBezTo>
                    <a:pt x="94" y="7"/>
                    <a:pt x="99" y="14"/>
                    <a:pt x="105" y="15"/>
                  </a:cubicBezTo>
                  <a:cubicBezTo>
                    <a:pt x="105" y="15"/>
                    <a:pt x="105" y="15"/>
                    <a:pt x="105" y="15"/>
                  </a:cubicBezTo>
                  <a:cubicBezTo>
                    <a:pt x="112" y="15"/>
                    <a:pt x="119" y="5"/>
                    <a:pt x="127" y="7"/>
                  </a:cubicBezTo>
                  <a:cubicBezTo>
                    <a:pt x="127" y="7"/>
                    <a:pt x="127" y="7"/>
                    <a:pt x="127" y="7"/>
                  </a:cubicBezTo>
                  <a:cubicBezTo>
                    <a:pt x="131" y="8"/>
                    <a:pt x="135" y="12"/>
                    <a:pt x="138" y="11"/>
                  </a:cubicBezTo>
                  <a:cubicBezTo>
                    <a:pt x="138" y="11"/>
                    <a:pt x="138" y="11"/>
                    <a:pt x="138" y="11"/>
                  </a:cubicBezTo>
                  <a:cubicBezTo>
                    <a:pt x="141" y="11"/>
                    <a:pt x="142" y="5"/>
                    <a:pt x="144"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7" name="Freeform 50"/>
            <p:cNvSpPr/>
            <p:nvPr/>
          </p:nvSpPr>
          <p:spPr bwMode="auto">
            <a:xfrm>
              <a:off x="407987" y="182562"/>
              <a:ext cx="58738" cy="47625"/>
            </a:xfrm>
            <a:custGeom>
              <a:avLst/>
              <a:gdLst>
                <a:gd name="T0" fmla="*/ 58738 w 98"/>
                <a:gd name="T1" fmla="*/ 7144 h 80"/>
                <a:gd name="T2" fmla="*/ 2397 w 98"/>
                <a:gd name="T3" fmla="*/ 35719 h 80"/>
                <a:gd name="T4" fmla="*/ 0 w 98"/>
                <a:gd name="T5" fmla="*/ 47625 h 80"/>
                <a:gd name="T6" fmla="*/ 0 60000 65536"/>
                <a:gd name="T7" fmla="*/ 0 60000 65536"/>
                <a:gd name="T8" fmla="*/ 0 60000 65536"/>
                <a:gd name="T9" fmla="*/ 0 w 98"/>
                <a:gd name="T10" fmla="*/ 0 h 80"/>
                <a:gd name="T11" fmla="*/ 98 w 98"/>
                <a:gd name="T12" fmla="*/ 80 h 80"/>
              </a:gdLst>
              <a:ahLst/>
              <a:cxnLst>
                <a:cxn ang="T6">
                  <a:pos x="T0" y="T1"/>
                </a:cxn>
                <a:cxn ang="T7">
                  <a:pos x="T2" y="T3"/>
                </a:cxn>
                <a:cxn ang="T8">
                  <a:pos x="T4" y="T5"/>
                </a:cxn>
              </a:cxnLst>
              <a:rect l="T9" t="T10" r="T11" b="T12"/>
              <a:pathLst>
                <a:path w="98" h="80">
                  <a:moveTo>
                    <a:pt x="98" y="12"/>
                  </a:moveTo>
                  <a:cubicBezTo>
                    <a:pt x="59" y="0"/>
                    <a:pt x="17" y="21"/>
                    <a:pt x="4" y="60"/>
                  </a:cubicBezTo>
                  <a:cubicBezTo>
                    <a:pt x="2" y="65"/>
                    <a:pt x="0" y="75"/>
                    <a:pt x="0" y="8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8" name="Freeform 51"/>
            <p:cNvSpPr/>
            <p:nvPr/>
          </p:nvSpPr>
          <p:spPr bwMode="auto">
            <a:xfrm>
              <a:off x="506412" y="287337"/>
              <a:ext cx="47625" cy="52387"/>
            </a:xfrm>
            <a:custGeom>
              <a:avLst/>
              <a:gdLst>
                <a:gd name="T0" fmla="*/ 47625 w 80"/>
                <a:gd name="T1" fmla="*/ 0 h 88"/>
                <a:gd name="T2" fmla="*/ 0 w 80"/>
                <a:gd name="T3" fmla="*/ 47029 h 88"/>
                <a:gd name="T4" fmla="*/ 595 w 80"/>
                <a:gd name="T5" fmla="*/ 52387 h 88"/>
                <a:gd name="T6" fmla="*/ 0 60000 65536"/>
                <a:gd name="T7" fmla="*/ 0 60000 65536"/>
                <a:gd name="T8" fmla="*/ 0 60000 65536"/>
                <a:gd name="T9" fmla="*/ 0 w 80"/>
                <a:gd name="T10" fmla="*/ 0 h 88"/>
                <a:gd name="T11" fmla="*/ 80 w 80"/>
                <a:gd name="T12" fmla="*/ 88 h 88"/>
              </a:gdLst>
              <a:ahLst/>
              <a:cxnLst>
                <a:cxn ang="T6">
                  <a:pos x="T0" y="T1"/>
                </a:cxn>
                <a:cxn ang="T7">
                  <a:pos x="T2" y="T3"/>
                </a:cxn>
                <a:cxn ang="T8">
                  <a:pos x="T4" y="T5"/>
                </a:cxn>
              </a:cxnLst>
              <a:rect l="T9" t="T10" r="T11" b="T12"/>
              <a:pathLst>
                <a:path w="80" h="88">
                  <a:moveTo>
                    <a:pt x="80" y="0"/>
                  </a:moveTo>
                  <a:cubicBezTo>
                    <a:pt x="36" y="0"/>
                    <a:pt x="0" y="35"/>
                    <a:pt x="0" y="79"/>
                  </a:cubicBezTo>
                  <a:cubicBezTo>
                    <a:pt x="0" y="81"/>
                    <a:pt x="0" y="86"/>
                    <a:pt x="1" y="8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99" name="Freeform 52"/>
            <p:cNvSpPr/>
            <p:nvPr/>
          </p:nvSpPr>
          <p:spPr bwMode="auto">
            <a:xfrm>
              <a:off x="560387" y="334962"/>
              <a:ext cx="38100" cy="15875"/>
            </a:xfrm>
            <a:custGeom>
              <a:avLst/>
              <a:gdLst>
                <a:gd name="T0" fmla="*/ 38100 w 63"/>
                <a:gd name="T1" fmla="*/ 1905 h 25"/>
                <a:gd name="T2" fmla="*/ 0 w 63"/>
                <a:gd name="T3" fmla="*/ 15875 h 25"/>
                <a:gd name="T4" fmla="*/ 0 60000 65536"/>
                <a:gd name="T5" fmla="*/ 0 60000 65536"/>
                <a:gd name="T6" fmla="*/ 0 w 63"/>
                <a:gd name="T7" fmla="*/ 0 h 25"/>
                <a:gd name="T8" fmla="*/ 63 w 63"/>
                <a:gd name="T9" fmla="*/ 25 h 25"/>
              </a:gdLst>
              <a:ahLst/>
              <a:cxnLst>
                <a:cxn ang="T4">
                  <a:pos x="T0" y="T1"/>
                </a:cxn>
                <a:cxn ang="T5">
                  <a:pos x="T2" y="T3"/>
                </a:cxn>
              </a:cxnLst>
              <a:rect l="T6" t="T7" r="T8" b="T9"/>
              <a:pathLst>
                <a:path w="63" h="25">
                  <a:moveTo>
                    <a:pt x="63" y="3"/>
                  </a:moveTo>
                  <a:cubicBezTo>
                    <a:pt x="43" y="0"/>
                    <a:pt x="14" y="10"/>
                    <a:pt x="0" y="2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0" name="Freeform 53"/>
            <p:cNvSpPr/>
            <p:nvPr/>
          </p:nvSpPr>
          <p:spPr bwMode="auto">
            <a:xfrm>
              <a:off x="547687" y="361949"/>
              <a:ext cx="31750" cy="25400"/>
            </a:xfrm>
            <a:custGeom>
              <a:avLst/>
              <a:gdLst>
                <a:gd name="T0" fmla="*/ 31750 w 53"/>
                <a:gd name="T1" fmla="*/ 0 h 40"/>
                <a:gd name="T2" fmla="*/ 0 w 53"/>
                <a:gd name="T3" fmla="*/ 25400 h 40"/>
                <a:gd name="T4" fmla="*/ 0 60000 65536"/>
                <a:gd name="T5" fmla="*/ 0 60000 65536"/>
                <a:gd name="T6" fmla="*/ 0 w 53"/>
                <a:gd name="T7" fmla="*/ 0 h 40"/>
                <a:gd name="T8" fmla="*/ 53 w 53"/>
                <a:gd name="T9" fmla="*/ 40 h 40"/>
              </a:gdLst>
              <a:ahLst/>
              <a:cxnLst>
                <a:cxn ang="T4">
                  <a:pos x="T0" y="T1"/>
                </a:cxn>
                <a:cxn ang="T5">
                  <a:pos x="T2" y="T3"/>
                </a:cxn>
              </a:cxnLst>
              <a:rect l="T6" t="T7" r="T8" b="T9"/>
              <a:pathLst>
                <a:path w="53" h="40">
                  <a:moveTo>
                    <a:pt x="53" y="0"/>
                  </a:moveTo>
                  <a:cubicBezTo>
                    <a:pt x="34" y="5"/>
                    <a:pt x="10" y="23"/>
                    <a:pt x="0" y="4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1" name="Freeform 54"/>
            <p:cNvSpPr/>
            <p:nvPr/>
          </p:nvSpPr>
          <p:spPr bwMode="auto">
            <a:xfrm>
              <a:off x="454025" y="466724"/>
              <a:ext cx="52388" cy="65087"/>
            </a:xfrm>
            <a:custGeom>
              <a:avLst/>
              <a:gdLst>
                <a:gd name="T0" fmla="*/ 0 w 88"/>
                <a:gd name="T1" fmla="*/ 0 h 108"/>
                <a:gd name="T2" fmla="*/ 52388 w 88"/>
                <a:gd name="T3" fmla="*/ 65087 h 108"/>
                <a:gd name="T4" fmla="*/ 0 60000 65536"/>
                <a:gd name="T5" fmla="*/ 0 60000 65536"/>
                <a:gd name="T6" fmla="*/ 0 w 88"/>
                <a:gd name="T7" fmla="*/ 0 h 108"/>
                <a:gd name="T8" fmla="*/ 88 w 88"/>
                <a:gd name="T9" fmla="*/ 108 h 108"/>
              </a:gdLst>
              <a:ahLst/>
              <a:cxnLst>
                <a:cxn ang="T4">
                  <a:pos x="T0" y="T1"/>
                </a:cxn>
                <a:cxn ang="T5">
                  <a:pos x="T2" y="T3"/>
                </a:cxn>
              </a:cxnLst>
              <a:rect l="T6" t="T7" r="T8" b="T9"/>
              <a:pathLst>
                <a:path w="88" h="108">
                  <a:moveTo>
                    <a:pt x="0" y="0"/>
                  </a:moveTo>
                  <a:cubicBezTo>
                    <a:pt x="20" y="29"/>
                    <a:pt x="64" y="82"/>
                    <a:pt x="88" y="10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2" name="Line 55"/>
            <p:cNvSpPr>
              <a:spLocks noChangeShapeType="1"/>
            </p:cNvSpPr>
            <p:nvPr/>
          </p:nvSpPr>
          <p:spPr bwMode="auto">
            <a:xfrm>
              <a:off x="506412" y="531812"/>
              <a:ext cx="268288" cy="12700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03" name="Line 56"/>
            <p:cNvSpPr>
              <a:spLocks noChangeShapeType="1"/>
            </p:cNvSpPr>
            <p:nvPr/>
          </p:nvSpPr>
          <p:spPr bwMode="auto">
            <a:xfrm>
              <a:off x="617537" y="498474"/>
              <a:ext cx="190500" cy="968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04" name="Freeform 57"/>
            <p:cNvSpPr/>
            <p:nvPr/>
          </p:nvSpPr>
          <p:spPr bwMode="auto">
            <a:xfrm>
              <a:off x="774700" y="595312"/>
              <a:ext cx="41275" cy="63500"/>
            </a:xfrm>
            <a:custGeom>
              <a:avLst/>
              <a:gdLst>
                <a:gd name="T0" fmla="*/ 0 w 68"/>
                <a:gd name="T1" fmla="*/ 63500 h 104"/>
                <a:gd name="T2" fmla="*/ 40668 w 68"/>
                <a:gd name="T3" fmla="*/ 23813 h 104"/>
                <a:gd name="T4" fmla="*/ 33384 w 68"/>
                <a:gd name="T5" fmla="*/ 0 h 104"/>
                <a:gd name="T6" fmla="*/ 0 60000 65536"/>
                <a:gd name="T7" fmla="*/ 0 60000 65536"/>
                <a:gd name="T8" fmla="*/ 0 60000 65536"/>
                <a:gd name="T9" fmla="*/ 0 w 68"/>
                <a:gd name="T10" fmla="*/ 0 h 104"/>
                <a:gd name="T11" fmla="*/ 68 w 68"/>
                <a:gd name="T12" fmla="*/ 104 h 104"/>
              </a:gdLst>
              <a:ahLst/>
              <a:cxnLst>
                <a:cxn ang="T6">
                  <a:pos x="T0" y="T1"/>
                </a:cxn>
                <a:cxn ang="T7">
                  <a:pos x="T2" y="T3"/>
                </a:cxn>
                <a:cxn ang="T8">
                  <a:pos x="T4" y="T5"/>
                </a:cxn>
              </a:cxnLst>
              <a:rect l="T9" t="T10" r="T11" b="T12"/>
              <a:pathLst>
                <a:path w="68" h="104">
                  <a:moveTo>
                    <a:pt x="0" y="104"/>
                  </a:moveTo>
                  <a:cubicBezTo>
                    <a:pt x="36" y="104"/>
                    <a:pt x="66" y="75"/>
                    <a:pt x="67" y="39"/>
                  </a:cubicBezTo>
                  <a:cubicBezTo>
                    <a:pt x="68" y="27"/>
                    <a:pt x="62" y="9"/>
                    <a:pt x="55"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5" name="Freeform 58"/>
            <p:cNvSpPr/>
            <p:nvPr/>
          </p:nvSpPr>
          <p:spPr bwMode="auto">
            <a:xfrm>
              <a:off x="771525" y="595312"/>
              <a:ext cx="36513" cy="63500"/>
            </a:xfrm>
            <a:custGeom>
              <a:avLst/>
              <a:gdLst>
                <a:gd name="T0" fmla="*/ 36513 w 62"/>
                <a:gd name="T1" fmla="*/ 0 h 104"/>
                <a:gd name="T2" fmla="*/ 4711 w 62"/>
                <a:gd name="T3" fmla="*/ 63500 h 104"/>
                <a:gd name="T4" fmla="*/ 0 60000 65536"/>
                <a:gd name="T5" fmla="*/ 0 60000 65536"/>
                <a:gd name="T6" fmla="*/ 0 w 62"/>
                <a:gd name="T7" fmla="*/ 0 h 104"/>
                <a:gd name="T8" fmla="*/ 62 w 62"/>
                <a:gd name="T9" fmla="*/ 104 h 104"/>
              </a:gdLst>
              <a:ahLst/>
              <a:cxnLst>
                <a:cxn ang="T4">
                  <a:pos x="T0" y="T1"/>
                </a:cxn>
                <a:cxn ang="T5">
                  <a:pos x="T2" y="T3"/>
                </a:cxn>
              </a:cxnLst>
              <a:rect l="T6" t="T7" r="T8" b="T9"/>
              <a:pathLst>
                <a:path w="62" h="104">
                  <a:moveTo>
                    <a:pt x="62" y="0"/>
                  </a:moveTo>
                  <a:cubicBezTo>
                    <a:pt x="24" y="17"/>
                    <a:pt x="0" y="63"/>
                    <a:pt x="8" y="10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6" name="Freeform 59"/>
            <p:cNvSpPr/>
            <p:nvPr/>
          </p:nvSpPr>
          <p:spPr bwMode="auto">
            <a:xfrm>
              <a:off x="582612" y="506412"/>
              <a:ext cx="47625" cy="61912"/>
            </a:xfrm>
            <a:custGeom>
              <a:avLst/>
              <a:gdLst>
                <a:gd name="T0" fmla="*/ 47625 w 79"/>
                <a:gd name="T1" fmla="*/ 0 h 105"/>
                <a:gd name="T2" fmla="*/ 1206 w 79"/>
                <a:gd name="T3" fmla="*/ 50119 h 105"/>
                <a:gd name="T4" fmla="*/ 3617 w 79"/>
                <a:gd name="T5" fmla="*/ 61912 h 105"/>
                <a:gd name="T6" fmla="*/ 0 60000 65536"/>
                <a:gd name="T7" fmla="*/ 0 60000 65536"/>
                <a:gd name="T8" fmla="*/ 0 60000 65536"/>
                <a:gd name="T9" fmla="*/ 0 w 79"/>
                <a:gd name="T10" fmla="*/ 0 h 105"/>
                <a:gd name="T11" fmla="*/ 79 w 79"/>
                <a:gd name="T12" fmla="*/ 105 h 105"/>
              </a:gdLst>
              <a:ahLst/>
              <a:cxnLst>
                <a:cxn ang="T6">
                  <a:pos x="T0" y="T1"/>
                </a:cxn>
                <a:cxn ang="T7">
                  <a:pos x="T2" y="T3"/>
                </a:cxn>
                <a:cxn ang="T8">
                  <a:pos x="T4" y="T5"/>
                </a:cxn>
              </a:cxnLst>
              <a:rect l="T9" t="T10" r="T11" b="T12"/>
              <a:pathLst>
                <a:path w="79" h="105">
                  <a:moveTo>
                    <a:pt x="79" y="0"/>
                  </a:moveTo>
                  <a:cubicBezTo>
                    <a:pt x="35" y="2"/>
                    <a:pt x="0" y="40"/>
                    <a:pt x="2" y="85"/>
                  </a:cubicBezTo>
                  <a:cubicBezTo>
                    <a:pt x="3" y="90"/>
                    <a:pt x="4" y="100"/>
                    <a:pt x="6" y="10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7" name="Freeform 60"/>
            <p:cNvSpPr/>
            <p:nvPr/>
          </p:nvSpPr>
          <p:spPr bwMode="auto">
            <a:xfrm>
              <a:off x="519112" y="420687"/>
              <a:ext cx="98425" cy="77787"/>
            </a:xfrm>
            <a:custGeom>
              <a:avLst/>
              <a:gdLst>
                <a:gd name="T0" fmla="*/ 0 w 164"/>
                <a:gd name="T1" fmla="*/ 0 h 130"/>
                <a:gd name="T2" fmla="*/ 98425 w 164"/>
                <a:gd name="T3" fmla="*/ 77787 h 130"/>
                <a:gd name="T4" fmla="*/ 0 60000 65536"/>
                <a:gd name="T5" fmla="*/ 0 60000 65536"/>
                <a:gd name="T6" fmla="*/ 0 w 164"/>
                <a:gd name="T7" fmla="*/ 0 h 130"/>
                <a:gd name="T8" fmla="*/ 164 w 164"/>
                <a:gd name="T9" fmla="*/ 130 h 130"/>
              </a:gdLst>
              <a:ahLst/>
              <a:cxnLst>
                <a:cxn ang="T4">
                  <a:pos x="T0" y="T1"/>
                </a:cxn>
                <a:cxn ang="T5">
                  <a:pos x="T2" y="T3"/>
                </a:cxn>
              </a:cxnLst>
              <a:rect l="T6" t="T7" r="T8" b="T9"/>
              <a:pathLst>
                <a:path w="164" h="130">
                  <a:moveTo>
                    <a:pt x="0" y="0"/>
                  </a:moveTo>
                  <a:cubicBezTo>
                    <a:pt x="32" y="50"/>
                    <a:pt x="108" y="110"/>
                    <a:pt x="164" y="13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8" name="Freeform 61"/>
            <p:cNvSpPr/>
            <p:nvPr/>
          </p:nvSpPr>
          <p:spPr bwMode="auto">
            <a:xfrm>
              <a:off x="452437" y="420687"/>
              <a:ext cx="66675" cy="46037"/>
            </a:xfrm>
            <a:custGeom>
              <a:avLst/>
              <a:gdLst>
                <a:gd name="T0" fmla="*/ 606 w 110"/>
                <a:gd name="T1" fmla="*/ 46037 h 76"/>
                <a:gd name="T2" fmla="*/ 3031 w 110"/>
                <a:gd name="T3" fmla="*/ 32711 h 76"/>
                <a:gd name="T4" fmla="*/ 3031 w 110"/>
                <a:gd name="T5" fmla="*/ 32711 h 76"/>
                <a:gd name="T6" fmla="*/ 15760 w 110"/>
                <a:gd name="T7" fmla="*/ 29076 h 76"/>
                <a:gd name="T8" fmla="*/ 15760 w 110"/>
                <a:gd name="T9" fmla="*/ 29076 h 76"/>
                <a:gd name="T10" fmla="*/ 19396 w 110"/>
                <a:gd name="T11" fmla="*/ 23019 h 76"/>
                <a:gd name="T12" fmla="*/ 19396 w 110"/>
                <a:gd name="T13" fmla="*/ 23019 h 76"/>
                <a:gd name="T14" fmla="*/ 35762 w 110"/>
                <a:gd name="T15" fmla="*/ 23019 h 76"/>
                <a:gd name="T16" fmla="*/ 35762 w 110"/>
                <a:gd name="T17" fmla="*/ 23019 h 76"/>
                <a:gd name="T18" fmla="*/ 35156 w 110"/>
                <a:gd name="T19" fmla="*/ 12115 h 76"/>
                <a:gd name="T20" fmla="*/ 35156 w 110"/>
                <a:gd name="T21" fmla="*/ 12115 h 76"/>
                <a:gd name="T22" fmla="*/ 49097 w 110"/>
                <a:gd name="T23" fmla="*/ 12721 h 76"/>
                <a:gd name="T24" fmla="*/ 49097 w 110"/>
                <a:gd name="T25" fmla="*/ 12721 h 76"/>
                <a:gd name="T26" fmla="*/ 52128 w 110"/>
                <a:gd name="T27" fmla="*/ 4240 h 76"/>
                <a:gd name="T28" fmla="*/ 52128 w 110"/>
                <a:gd name="T29" fmla="*/ 4240 h 76"/>
                <a:gd name="T30" fmla="*/ 66675 w 110"/>
                <a:gd name="T31" fmla="*/ 0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
                <a:gd name="T49" fmla="*/ 0 h 76"/>
                <a:gd name="T50" fmla="*/ 110 w 110"/>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 h="76">
                  <a:moveTo>
                    <a:pt x="1" y="76"/>
                  </a:moveTo>
                  <a:cubicBezTo>
                    <a:pt x="1" y="67"/>
                    <a:pt x="0" y="58"/>
                    <a:pt x="5" y="54"/>
                  </a:cubicBezTo>
                  <a:cubicBezTo>
                    <a:pt x="5" y="54"/>
                    <a:pt x="5" y="54"/>
                    <a:pt x="5" y="54"/>
                  </a:cubicBezTo>
                  <a:cubicBezTo>
                    <a:pt x="11" y="51"/>
                    <a:pt x="21" y="53"/>
                    <a:pt x="26" y="48"/>
                  </a:cubicBezTo>
                  <a:cubicBezTo>
                    <a:pt x="26" y="48"/>
                    <a:pt x="26" y="48"/>
                    <a:pt x="26" y="48"/>
                  </a:cubicBezTo>
                  <a:cubicBezTo>
                    <a:pt x="28" y="45"/>
                    <a:pt x="29" y="40"/>
                    <a:pt x="32" y="38"/>
                  </a:cubicBezTo>
                  <a:cubicBezTo>
                    <a:pt x="32" y="38"/>
                    <a:pt x="32" y="38"/>
                    <a:pt x="32" y="38"/>
                  </a:cubicBezTo>
                  <a:cubicBezTo>
                    <a:pt x="39" y="33"/>
                    <a:pt x="57" y="43"/>
                    <a:pt x="59" y="38"/>
                  </a:cubicBezTo>
                  <a:cubicBezTo>
                    <a:pt x="59" y="38"/>
                    <a:pt x="59" y="38"/>
                    <a:pt x="59" y="38"/>
                  </a:cubicBezTo>
                  <a:cubicBezTo>
                    <a:pt x="61" y="34"/>
                    <a:pt x="56" y="23"/>
                    <a:pt x="58" y="20"/>
                  </a:cubicBezTo>
                  <a:cubicBezTo>
                    <a:pt x="58" y="20"/>
                    <a:pt x="58" y="20"/>
                    <a:pt x="58" y="20"/>
                  </a:cubicBezTo>
                  <a:cubicBezTo>
                    <a:pt x="61" y="16"/>
                    <a:pt x="76" y="25"/>
                    <a:pt x="81" y="21"/>
                  </a:cubicBezTo>
                  <a:cubicBezTo>
                    <a:pt x="81" y="21"/>
                    <a:pt x="81" y="21"/>
                    <a:pt x="81" y="21"/>
                  </a:cubicBezTo>
                  <a:cubicBezTo>
                    <a:pt x="85" y="19"/>
                    <a:pt x="84" y="12"/>
                    <a:pt x="86" y="7"/>
                  </a:cubicBezTo>
                  <a:cubicBezTo>
                    <a:pt x="86" y="7"/>
                    <a:pt x="86" y="7"/>
                    <a:pt x="86" y="7"/>
                  </a:cubicBezTo>
                  <a:cubicBezTo>
                    <a:pt x="89" y="0"/>
                    <a:pt x="100" y="0"/>
                    <a:pt x="11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09" name="Freeform 62"/>
            <p:cNvSpPr/>
            <p:nvPr/>
          </p:nvSpPr>
          <p:spPr bwMode="auto">
            <a:xfrm>
              <a:off x="509587" y="465137"/>
              <a:ext cx="52388" cy="46037"/>
            </a:xfrm>
            <a:custGeom>
              <a:avLst/>
              <a:gdLst>
                <a:gd name="T0" fmla="*/ 52388 w 88"/>
                <a:gd name="T1" fmla="*/ 1228 h 75"/>
                <a:gd name="T2" fmla="*/ 0 w 88"/>
                <a:gd name="T3" fmla="*/ 46037 h 75"/>
                <a:gd name="T4" fmla="*/ 0 60000 65536"/>
                <a:gd name="T5" fmla="*/ 0 60000 65536"/>
                <a:gd name="T6" fmla="*/ 0 w 88"/>
                <a:gd name="T7" fmla="*/ 0 h 75"/>
                <a:gd name="T8" fmla="*/ 88 w 88"/>
                <a:gd name="T9" fmla="*/ 75 h 75"/>
              </a:gdLst>
              <a:ahLst/>
              <a:cxnLst>
                <a:cxn ang="T4">
                  <a:pos x="T0" y="T1"/>
                </a:cxn>
                <a:cxn ang="T5">
                  <a:pos x="T2" y="T3"/>
                </a:cxn>
              </a:cxnLst>
              <a:rect l="T6" t="T7" r="T8" b="T9"/>
              <a:pathLst>
                <a:path w="88" h="75">
                  <a:moveTo>
                    <a:pt x="88" y="2"/>
                  </a:moveTo>
                  <a:cubicBezTo>
                    <a:pt x="45" y="0"/>
                    <a:pt x="6" y="32"/>
                    <a:pt x="0" y="7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0" name="Freeform 63"/>
            <p:cNvSpPr/>
            <p:nvPr/>
          </p:nvSpPr>
          <p:spPr bwMode="auto">
            <a:xfrm>
              <a:off x="506412" y="482599"/>
              <a:ext cx="33338" cy="49212"/>
            </a:xfrm>
            <a:custGeom>
              <a:avLst/>
              <a:gdLst>
                <a:gd name="T0" fmla="*/ 33338 w 57"/>
                <a:gd name="T1" fmla="*/ 0 h 82"/>
                <a:gd name="T2" fmla="*/ 0 w 57"/>
                <a:gd name="T3" fmla="*/ 49212 h 82"/>
                <a:gd name="T4" fmla="*/ 0 60000 65536"/>
                <a:gd name="T5" fmla="*/ 0 60000 65536"/>
                <a:gd name="T6" fmla="*/ 0 w 57"/>
                <a:gd name="T7" fmla="*/ 0 h 82"/>
                <a:gd name="T8" fmla="*/ 57 w 57"/>
                <a:gd name="T9" fmla="*/ 82 h 82"/>
              </a:gdLst>
              <a:ahLst/>
              <a:cxnLst>
                <a:cxn ang="T4">
                  <a:pos x="T0" y="T1"/>
                </a:cxn>
                <a:cxn ang="T5">
                  <a:pos x="T2" y="T3"/>
                </a:cxn>
              </a:cxnLst>
              <a:rect l="T6" t="T7" r="T8" b="T9"/>
              <a:pathLst>
                <a:path w="57" h="82">
                  <a:moveTo>
                    <a:pt x="57" y="0"/>
                  </a:moveTo>
                  <a:cubicBezTo>
                    <a:pt x="27" y="13"/>
                    <a:pt x="2" y="50"/>
                    <a:pt x="0" y="82"/>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1" name="Freeform 64"/>
            <p:cNvSpPr/>
            <p:nvPr/>
          </p:nvSpPr>
          <p:spPr bwMode="auto">
            <a:xfrm>
              <a:off x="0" y="252412"/>
              <a:ext cx="114300" cy="284162"/>
            </a:xfrm>
            <a:custGeom>
              <a:avLst/>
              <a:gdLst>
                <a:gd name="T0" fmla="*/ 76599 w 191"/>
                <a:gd name="T1" fmla="*/ 0 h 473"/>
                <a:gd name="T2" fmla="*/ 64032 w 191"/>
                <a:gd name="T3" fmla="*/ 245713 h 473"/>
                <a:gd name="T4" fmla="*/ 114300 w 191"/>
                <a:gd name="T5" fmla="*/ 284162 h 473"/>
                <a:gd name="T6" fmla="*/ 0 60000 65536"/>
                <a:gd name="T7" fmla="*/ 0 60000 65536"/>
                <a:gd name="T8" fmla="*/ 0 60000 65536"/>
                <a:gd name="T9" fmla="*/ 0 w 191"/>
                <a:gd name="T10" fmla="*/ 0 h 473"/>
                <a:gd name="T11" fmla="*/ 191 w 191"/>
                <a:gd name="T12" fmla="*/ 473 h 473"/>
              </a:gdLst>
              <a:ahLst/>
              <a:cxnLst>
                <a:cxn ang="T6">
                  <a:pos x="T0" y="T1"/>
                </a:cxn>
                <a:cxn ang="T7">
                  <a:pos x="T2" y="T3"/>
                </a:cxn>
                <a:cxn ang="T8">
                  <a:pos x="T4" y="T5"/>
                </a:cxn>
              </a:cxnLst>
              <a:rect l="T9" t="T10" r="T11" b="T12"/>
              <a:pathLst>
                <a:path w="191" h="473">
                  <a:moveTo>
                    <a:pt x="128" y="0"/>
                  </a:moveTo>
                  <a:cubicBezTo>
                    <a:pt x="9" y="107"/>
                    <a:pt x="0" y="291"/>
                    <a:pt x="107" y="409"/>
                  </a:cubicBezTo>
                  <a:cubicBezTo>
                    <a:pt x="126" y="431"/>
                    <a:pt x="165" y="462"/>
                    <a:pt x="191" y="47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2" name="Freeform 65"/>
            <p:cNvSpPr/>
            <p:nvPr/>
          </p:nvSpPr>
          <p:spPr bwMode="auto">
            <a:xfrm>
              <a:off x="76200" y="141287"/>
              <a:ext cx="211138" cy="111125"/>
            </a:xfrm>
            <a:custGeom>
              <a:avLst/>
              <a:gdLst>
                <a:gd name="T0" fmla="*/ 211138 w 352"/>
                <a:gd name="T1" fmla="*/ 0 h 184"/>
                <a:gd name="T2" fmla="*/ 0 w 352"/>
                <a:gd name="T3" fmla="*/ 111125 h 184"/>
                <a:gd name="T4" fmla="*/ 0 60000 65536"/>
                <a:gd name="T5" fmla="*/ 0 60000 65536"/>
                <a:gd name="T6" fmla="*/ 0 w 352"/>
                <a:gd name="T7" fmla="*/ 0 h 184"/>
                <a:gd name="T8" fmla="*/ 352 w 352"/>
                <a:gd name="T9" fmla="*/ 184 h 184"/>
              </a:gdLst>
              <a:ahLst/>
              <a:cxnLst>
                <a:cxn ang="T4">
                  <a:pos x="T0" y="T1"/>
                </a:cxn>
                <a:cxn ang="T5">
                  <a:pos x="T2" y="T3"/>
                </a:cxn>
              </a:cxnLst>
              <a:rect l="T6" t="T7" r="T8" b="T9"/>
              <a:pathLst>
                <a:path w="352" h="184">
                  <a:moveTo>
                    <a:pt x="352" y="0"/>
                  </a:moveTo>
                  <a:cubicBezTo>
                    <a:pt x="239" y="15"/>
                    <a:pt x="77" y="100"/>
                    <a:pt x="0" y="18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3" name="Freeform 66"/>
            <p:cNvSpPr/>
            <p:nvPr/>
          </p:nvSpPr>
          <p:spPr bwMode="auto">
            <a:xfrm>
              <a:off x="376237" y="114299"/>
              <a:ext cx="284163" cy="41275"/>
            </a:xfrm>
            <a:custGeom>
              <a:avLst/>
              <a:gdLst>
                <a:gd name="T0" fmla="*/ 284163 w 473"/>
                <a:gd name="T1" fmla="*/ 41275 h 68"/>
                <a:gd name="T2" fmla="*/ 0 w 473"/>
                <a:gd name="T3" fmla="*/ 12140 h 68"/>
                <a:gd name="T4" fmla="*/ 0 60000 65536"/>
                <a:gd name="T5" fmla="*/ 0 60000 65536"/>
                <a:gd name="T6" fmla="*/ 0 w 473"/>
                <a:gd name="T7" fmla="*/ 0 h 68"/>
                <a:gd name="T8" fmla="*/ 473 w 473"/>
                <a:gd name="T9" fmla="*/ 68 h 68"/>
              </a:gdLst>
              <a:ahLst/>
              <a:cxnLst>
                <a:cxn ang="T4">
                  <a:pos x="T0" y="T1"/>
                </a:cxn>
                <a:cxn ang="T5">
                  <a:pos x="T2" y="T3"/>
                </a:cxn>
              </a:cxnLst>
              <a:rect l="T6" t="T7" r="T8" b="T9"/>
              <a:pathLst>
                <a:path w="473" h="68">
                  <a:moveTo>
                    <a:pt x="473" y="68"/>
                  </a:moveTo>
                  <a:cubicBezTo>
                    <a:pt x="351" y="23"/>
                    <a:pt x="129" y="0"/>
                    <a:pt x="0" y="2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4" name="Freeform 67"/>
            <p:cNvSpPr/>
            <p:nvPr/>
          </p:nvSpPr>
          <p:spPr bwMode="auto">
            <a:xfrm>
              <a:off x="823912" y="247649"/>
              <a:ext cx="23813" cy="26987"/>
            </a:xfrm>
            <a:custGeom>
              <a:avLst/>
              <a:gdLst>
                <a:gd name="T0" fmla="*/ 23813 w 41"/>
                <a:gd name="T1" fmla="*/ 26987 h 45"/>
                <a:gd name="T2" fmla="*/ 0 w 41"/>
                <a:gd name="T3" fmla="*/ 0 h 45"/>
                <a:gd name="T4" fmla="*/ 0 60000 65536"/>
                <a:gd name="T5" fmla="*/ 0 60000 65536"/>
                <a:gd name="T6" fmla="*/ 0 w 41"/>
                <a:gd name="T7" fmla="*/ 0 h 45"/>
                <a:gd name="T8" fmla="*/ 41 w 41"/>
                <a:gd name="T9" fmla="*/ 45 h 45"/>
              </a:gdLst>
              <a:ahLst/>
              <a:cxnLst>
                <a:cxn ang="T4">
                  <a:pos x="T0" y="T1"/>
                </a:cxn>
                <a:cxn ang="T5">
                  <a:pos x="T2" y="T3"/>
                </a:cxn>
              </a:cxnLst>
              <a:rect l="T6" t="T7" r="T8" b="T9"/>
              <a:pathLst>
                <a:path w="41" h="45">
                  <a:moveTo>
                    <a:pt x="41" y="45"/>
                  </a:moveTo>
                  <a:cubicBezTo>
                    <a:pt x="32" y="33"/>
                    <a:pt x="11" y="11"/>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5" name="Freeform 68"/>
            <p:cNvSpPr/>
            <p:nvPr/>
          </p:nvSpPr>
          <p:spPr bwMode="auto">
            <a:xfrm>
              <a:off x="847725" y="274637"/>
              <a:ext cx="44450" cy="131762"/>
            </a:xfrm>
            <a:custGeom>
              <a:avLst/>
              <a:gdLst>
                <a:gd name="T0" fmla="*/ 34239 w 74"/>
                <a:gd name="T1" fmla="*/ 131762 h 220"/>
                <a:gd name="T2" fmla="*/ 0 w 74"/>
                <a:gd name="T3" fmla="*/ 0 h 220"/>
                <a:gd name="T4" fmla="*/ 0 60000 65536"/>
                <a:gd name="T5" fmla="*/ 0 60000 65536"/>
                <a:gd name="T6" fmla="*/ 0 w 74"/>
                <a:gd name="T7" fmla="*/ 0 h 220"/>
                <a:gd name="T8" fmla="*/ 74 w 74"/>
                <a:gd name="T9" fmla="*/ 220 h 220"/>
              </a:gdLst>
              <a:ahLst/>
              <a:cxnLst>
                <a:cxn ang="T4">
                  <a:pos x="T0" y="T1"/>
                </a:cxn>
                <a:cxn ang="T5">
                  <a:pos x="T2" y="T3"/>
                </a:cxn>
              </a:cxnLst>
              <a:rect l="T6" t="T7" r="T8" b="T9"/>
              <a:pathLst>
                <a:path w="74" h="220">
                  <a:moveTo>
                    <a:pt x="57" y="220"/>
                  </a:moveTo>
                  <a:cubicBezTo>
                    <a:pt x="74" y="151"/>
                    <a:pt x="48" y="52"/>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6" name="Freeform 69"/>
            <p:cNvSpPr/>
            <p:nvPr/>
          </p:nvSpPr>
          <p:spPr bwMode="auto">
            <a:xfrm>
              <a:off x="198437" y="576262"/>
              <a:ext cx="449263" cy="74612"/>
            </a:xfrm>
            <a:custGeom>
              <a:avLst/>
              <a:gdLst>
                <a:gd name="T0" fmla="*/ 0 w 752"/>
                <a:gd name="T1" fmla="*/ 0 h 123"/>
                <a:gd name="T2" fmla="*/ 449263 w 752"/>
                <a:gd name="T3" fmla="*/ 21838 h 123"/>
                <a:gd name="T4" fmla="*/ 0 60000 65536"/>
                <a:gd name="T5" fmla="*/ 0 60000 65536"/>
                <a:gd name="T6" fmla="*/ 0 w 752"/>
                <a:gd name="T7" fmla="*/ 0 h 123"/>
                <a:gd name="T8" fmla="*/ 752 w 752"/>
                <a:gd name="T9" fmla="*/ 123 h 123"/>
              </a:gdLst>
              <a:ahLst/>
              <a:cxnLst>
                <a:cxn ang="T4">
                  <a:pos x="T0" y="T1"/>
                </a:cxn>
                <a:cxn ang="T5">
                  <a:pos x="T2" y="T3"/>
                </a:cxn>
              </a:cxnLst>
              <a:rect l="T6" t="T7" r="T8" b="T9"/>
              <a:pathLst>
                <a:path w="752" h="123">
                  <a:moveTo>
                    <a:pt x="0" y="0"/>
                  </a:moveTo>
                  <a:cubicBezTo>
                    <a:pt x="200" y="107"/>
                    <a:pt x="542" y="123"/>
                    <a:pt x="752" y="36"/>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7" name="Freeform 70"/>
            <p:cNvSpPr/>
            <p:nvPr/>
          </p:nvSpPr>
          <p:spPr bwMode="auto">
            <a:xfrm>
              <a:off x="244475" y="546099"/>
              <a:ext cx="338138" cy="52387"/>
            </a:xfrm>
            <a:custGeom>
              <a:avLst/>
              <a:gdLst>
                <a:gd name="T0" fmla="*/ 0 w 564"/>
                <a:gd name="T1" fmla="*/ 0 h 86"/>
                <a:gd name="T2" fmla="*/ 338138 w 564"/>
                <a:gd name="T3" fmla="*/ 21320 h 86"/>
                <a:gd name="T4" fmla="*/ 0 60000 65536"/>
                <a:gd name="T5" fmla="*/ 0 60000 65536"/>
                <a:gd name="T6" fmla="*/ 0 w 564"/>
                <a:gd name="T7" fmla="*/ 0 h 86"/>
                <a:gd name="T8" fmla="*/ 564 w 564"/>
                <a:gd name="T9" fmla="*/ 86 h 86"/>
              </a:gdLst>
              <a:ahLst/>
              <a:cxnLst>
                <a:cxn ang="T4">
                  <a:pos x="T0" y="T1"/>
                </a:cxn>
                <a:cxn ang="T5">
                  <a:pos x="T2" y="T3"/>
                </a:cxn>
              </a:cxnLst>
              <a:rect l="T6" t="T7" r="T8" b="T9"/>
              <a:pathLst>
                <a:path w="564" h="86">
                  <a:moveTo>
                    <a:pt x="0" y="0"/>
                  </a:moveTo>
                  <a:cubicBezTo>
                    <a:pt x="148" y="70"/>
                    <a:pt x="408" y="86"/>
                    <a:pt x="564" y="3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18" name="Line 71"/>
            <p:cNvSpPr>
              <a:spLocks noChangeShapeType="1"/>
            </p:cNvSpPr>
            <p:nvPr/>
          </p:nvSpPr>
          <p:spPr bwMode="auto">
            <a:xfrm flipV="1">
              <a:off x="198437" y="546099"/>
              <a:ext cx="46038" cy="3016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19" name="Line 72"/>
            <p:cNvSpPr>
              <a:spLocks noChangeShapeType="1"/>
            </p:cNvSpPr>
            <p:nvPr/>
          </p:nvSpPr>
          <p:spPr bwMode="auto">
            <a:xfrm>
              <a:off x="768350" y="477837"/>
              <a:ext cx="68263" cy="1270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20" name="Freeform 73"/>
            <p:cNvSpPr/>
            <p:nvPr/>
          </p:nvSpPr>
          <p:spPr bwMode="auto">
            <a:xfrm>
              <a:off x="114300" y="455612"/>
              <a:ext cx="53975" cy="49212"/>
            </a:xfrm>
            <a:custGeom>
              <a:avLst/>
              <a:gdLst>
                <a:gd name="T0" fmla="*/ 0 w 90"/>
                <a:gd name="T1" fmla="*/ 0 h 83"/>
                <a:gd name="T2" fmla="*/ 53975 w 90"/>
                <a:gd name="T3" fmla="*/ 49212 h 83"/>
                <a:gd name="T4" fmla="*/ 0 60000 65536"/>
                <a:gd name="T5" fmla="*/ 0 60000 65536"/>
                <a:gd name="T6" fmla="*/ 0 w 90"/>
                <a:gd name="T7" fmla="*/ 0 h 83"/>
                <a:gd name="T8" fmla="*/ 90 w 90"/>
                <a:gd name="T9" fmla="*/ 83 h 83"/>
              </a:gdLst>
              <a:ahLst/>
              <a:cxnLst>
                <a:cxn ang="T4">
                  <a:pos x="T0" y="T1"/>
                </a:cxn>
                <a:cxn ang="T5">
                  <a:pos x="T2" y="T3"/>
                </a:cxn>
              </a:cxnLst>
              <a:rect l="T6" t="T7" r="T8" b="T9"/>
              <a:pathLst>
                <a:path w="90" h="83">
                  <a:moveTo>
                    <a:pt x="0" y="0"/>
                  </a:moveTo>
                  <a:cubicBezTo>
                    <a:pt x="17" y="29"/>
                    <a:pt x="60" y="68"/>
                    <a:pt x="90" y="8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1" name="Freeform 74"/>
            <p:cNvSpPr/>
            <p:nvPr/>
          </p:nvSpPr>
          <p:spPr bwMode="auto">
            <a:xfrm>
              <a:off x="88900" y="285749"/>
              <a:ext cx="31750" cy="82550"/>
            </a:xfrm>
            <a:custGeom>
              <a:avLst/>
              <a:gdLst>
                <a:gd name="T0" fmla="*/ 31750 w 53"/>
                <a:gd name="T1" fmla="*/ 0 h 138"/>
                <a:gd name="T2" fmla="*/ 0 w 53"/>
                <a:gd name="T3" fmla="*/ 82550 h 138"/>
                <a:gd name="T4" fmla="*/ 0 60000 65536"/>
                <a:gd name="T5" fmla="*/ 0 60000 65536"/>
                <a:gd name="T6" fmla="*/ 0 w 53"/>
                <a:gd name="T7" fmla="*/ 0 h 138"/>
                <a:gd name="T8" fmla="*/ 53 w 53"/>
                <a:gd name="T9" fmla="*/ 138 h 138"/>
              </a:gdLst>
              <a:ahLst/>
              <a:cxnLst>
                <a:cxn ang="T4">
                  <a:pos x="T0" y="T1"/>
                </a:cxn>
                <a:cxn ang="T5">
                  <a:pos x="T2" y="T3"/>
                </a:cxn>
              </a:cxnLst>
              <a:rect l="T6" t="T7" r="T8" b="T9"/>
              <a:pathLst>
                <a:path w="53" h="138">
                  <a:moveTo>
                    <a:pt x="53" y="0"/>
                  </a:moveTo>
                  <a:cubicBezTo>
                    <a:pt x="25" y="33"/>
                    <a:pt x="1" y="96"/>
                    <a:pt x="0" y="13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2" name="Freeform 75"/>
            <p:cNvSpPr/>
            <p:nvPr/>
          </p:nvSpPr>
          <p:spPr bwMode="auto">
            <a:xfrm>
              <a:off x="120650" y="182562"/>
              <a:ext cx="185738" cy="103187"/>
            </a:xfrm>
            <a:custGeom>
              <a:avLst/>
              <a:gdLst>
                <a:gd name="T0" fmla="*/ 185738 w 309"/>
                <a:gd name="T1" fmla="*/ 0 h 173"/>
                <a:gd name="T2" fmla="*/ 0 w 309"/>
                <a:gd name="T3" fmla="*/ 103187 h 173"/>
                <a:gd name="T4" fmla="*/ 0 60000 65536"/>
                <a:gd name="T5" fmla="*/ 0 60000 65536"/>
                <a:gd name="T6" fmla="*/ 0 w 309"/>
                <a:gd name="T7" fmla="*/ 0 h 173"/>
                <a:gd name="T8" fmla="*/ 309 w 309"/>
                <a:gd name="T9" fmla="*/ 173 h 173"/>
              </a:gdLst>
              <a:ahLst/>
              <a:cxnLst>
                <a:cxn ang="T4">
                  <a:pos x="T0" y="T1"/>
                </a:cxn>
                <a:cxn ang="T5">
                  <a:pos x="T2" y="T3"/>
                </a:cxn>
              </a:cxnLst>
              <a:rect l="T6" t="T7" r="T8" b="T9"/>
              <a:pathLst>
                <a:path w="309" h="173">
                  <a:moveTo>
                    <a:pt x="309" y="0"/>
                  </a:moveTo>
                  <a:cubicBezTo>
                    <a:pt x="206" y="12"/>
                    <a:pt x="64" y="91"/>
                    <a:pt x="0" y="17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3" name="Line 76"/>
            <p:cNvSpPr>
              <a:spLocks noChangeShapeType="1"/>
            </p:cNvSpPr>
            <p:nvPr/>
          </p:nvSpPr>
          <p:spPr bwMode="auto">
            <a:xfrm>
              <a:off x="287337" y="141287"/>
              <a:ext cx="19050" cy="4127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24" name="Freeform 77"/>
            <p:cNvSpPr/>
            <p:nvPr/>
          </p:nvSpPr>
          <p:spPr bwMode="auto">
            <a:xfrm>
              <a:off x="392112" y="157162"/>
              <a:ext cx="238125" cy="36512"/>
            </a:xfrm>
            <a:custGeom>
              <a:avLst/>
              <a:gdLst>
                <a:gd name="T0" fmla="*/ 238125 w 396"/>
                <a:gd name="T1" fmla="*/ 36512 h 60"/>
                <a:gd name="T2" fmla="*/ 0 w 396"/>
                <a:gd name="T3" fmla="*/ 9128 h 60"/>
                <a:gd name="T4" fmla="*/ 0 60000 65536"/>
                <a:gd name="T5" fmla="*/ 0 60000 65536"/>
                <a:gd name="T6" fmla="*/ 0 w 396"/>
                <a:gd name="T7" fmla="*/ 0 h 60"/>
                <a:gd name="T8" fmla="*/ 396 w 396"/>
                <a:gd name="T9" fmla="*/ 60 h 60"/>
              </a:gdLst>
              <a:ahLst/>
              <a:cxnLst>
                <a:cxn ang="T4">
                  <a:pos x="T0" y="T1"/>
                </a:cxn>
                <a:cxn ang="T5">
                  <a:pos x="T2" y="T3"/>
                </a:cxn>
              </a:cxnLst>
              <a:rect l="T6" t="T7" r="T8" b="T9"/>
              <a:pathLst>
                <a:path w="396" h="60">
                  <a:moveTo>
                    <a:pt x="396" y="60"/>
                  </a:moveTo>
                  <a:cubicBezTo>
                    <a:pt x="294" y="21"/>
                    <a:pt x="108" y="0"/>
                    <a:pt x="0" y="1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5" name="Freeform 78"/>
            <p:cNvSpPr/>
            <p:nvPr/>
          </p:nvSpPr>
          <p:spPr bwMode="auto">
            <a:xfrm>
              <a:off x="630237" y="193674"/>
              <a:ext cx="109538" cy="53975"/>
            </a:xfrm>
            <a:custGeom>
              <a:avLst/>
              <a:gdLst>
                <a:gd name="T0" fmla="*/ 109538 w 184"/>
                <a:gd name="T1" fmla="*/ 53975 h 91"/>
                <a:gd name="T2" fmla="*/ 0 w 184"/>
                <a:gd name="T3" fmla="*/ 0 h 91"/>
                <a:gd name="T4" fmla="*/ 0 60000 65536"/>
                <a:gd name="T5" fmla="*/ 0 60000 65536"/>
                <a:gd name="T6" fmla="*/ 0 w 184"/>
                <a:gd name="T7" fmla="*/ 0 h 91"/>
                <a:gd name="T8" fmla="*/ 184 w 184"/>
                <a:gd name="T9" fmla="*/ 91 h 91"/>
              </a:gdLst>
              <a:ahLst/>
              <a:cxnLst>
                <a:cxn ang="T4">
                  <a:pos x="T0" y="T1"/>
                </a:cxn>
                <a:cxn ang="T5">
                  <a:pos x="T2" y="T3"/>
                </a:cxn>
              </a:cxnLst>
              <a:rect l="T6" t="T7" r="T8" b="T9"/>
              <a:pathLst>
                <a:path w="184" h="91">
                  <a:moveTo>
                    <a:pt x="184" y="91"/>
                  </a:moveTo>
                  <a:cubicBezTo>
                    <a:pt x="142" y="53"/>
                    <a:pt x="56" y="10"/>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6" name="Freeform 79"/>
            <p:cNvSpPr/>
            <p:nvPr/>
          </p:nvSpPr>
          <p:spPr bwMode="auto">
            <a:xfrm>
              <a:off x="795337" y="307974"/>
              <a:ext cx="23813" cy="90487"/>
            </a:xfrm>
            <a:custGeom>
              <a:avLst/>
              <a:gdLst>
                <a:gd name="T0" fmla="*/ 17860 w 40"/>
                <a:gd name="T1" fmla="*/ 90487 h 150"/>
                <a:gd name="T2" fmla="*/ 0 w 40"/>
                <a:gd name="T3" fmla="*/ 0 h 150"/>
                <a:gd name="T4" fmla="*/ 0 60000 65536"/>
                <a:gd name="T5" fmla="*/ 0 60000 65536"/>
                <a:gd name="T6" fmla="*/ 0 w 40"/>
                <a:gd name="T7" fmla="*/ 0 h 150"/>
                <a:gd name="T8" fmla="*/ 40 w 40"/>
                <a:gd name="T9" fmla="*/ 150 h 150"/>
              </a:gdLst>
              <a:ahLst/>
              <a:cxnLst>
                <a:cxn ang="T4">
                  <a:pos x="T0" y="T1"/>
                </a:cxn>
                <a:cxn ang="T5">
                  <a:pos x="T2" y="T3"/>
                </a:cxn>
              </a:cxnLst>
              <a:rect l="T6" t="T7" r="T8" b="T9"/>
              <a:pathLst>
                <a:path w="40" h="150">
                  <a:moveTo>
                    <a:pt x="30" y="150"/>
                  </a:moveTo>
                  <a:cubicBezTo>
                    <a:pt x="40" y="106"/>
                    <a:pt x="26" y="37"/>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7" name="Line 80"/>
            <p:cNvSpPr>
              <a:spLocks noChangeShapeType="1"/>
            </p:cNvSpPr>
            <p:nvPr/>
          </p:nvSpPr>
          <p:spPr bwMode="auto">
            <a:xfrm>
              <a:off x="812800" y="398462"/>
              <a:ext cx="69850" cy="793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28" name="Freeform 81"/>
            <p:cNvSpPr/>
            <p:nvPr/>
          </p:nvSpPr>
          <p:spPr bwMode="auto">
            <a:xfrm>
              <a:off x="811212" y="398462"/>
              <a:ext cx="4763" cy="87312"/>
            </a:xfrm>
            <a:custGeom>
              <a:avLst/>
              <a:gdLst>
                <a:gd name="T0" fmla="*/ 0 w 7"/>
                <a:gd name="T1" fmla="*/ 87312 h 147"/>
                <a:gd name="T2" fmla="*/ 2041 w 7"/>
                <a:gd name="T3" fmla="*/ 0 h 147"/>
                <a:gd name="T4" fmla="*/ 0 60000 65536"/>
                <a:gd name="T5" fmla="*/ 0 60000 65536"/>
                <a:gd name="T6" fmla="*/ 0 w 7"/>
                <a:gd name="T7" fmla="*/ 0 h 147"/>
                <a:gd name="T8" fmla="*/ 7 w 7"/>
                <a:gd name="T9" fmla="*/ 147 h 147"/>
              </a:gdLst>
              <a:ahLst/>
              <a:cxnLst>
                <a:cxn ang="T4">
                  <a:pos x="T0" y="T1"/>
                </a:cxn>
                <a:cxn ang="T5">
                  <a:pos x="T2" y="T3"/>
                </a:cxn>
              </a:cxnLst>
              <a:rect l="T6" t="T7" r="T8" b="T9"/>
              <a:pathLst>
                <a:path w="7" h="147">
                  <a:moveTo>
                    <a:pt x="0" y="147"/>
                  </a:moveTo>
                  <a:cubicBezTo>
                    <a:pt x="6" y="109"/>
                    <a:pt x="7" y="38"/>
                    <a:pt x="3"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29" name="Freeform 82"/>
            <p:cNvSpPr/>
            <p:nvPr/>
          </p:nvSpPr>
          <p:spPr bwMode="auto">
            <a:xfrm>
              <a:off x="855662" y="406399"/>
              <a:ext cx="26988" cy="98425"/>
            </a:xfrm>
            <a:custGeom>
              <a:avLst/>
              <a:gdLst>
                <a:gd name="T0" fmla="*/ 0 w 45"/>
                <a:gd name="T1" fmla="*/ 98425 h 166"/>
                <a:gd name="T2" fmla="*/ 26388 w 45"/>
                <a:gd name="T3" fmla="*/ 0 h 166"/>
                <a:gd name="T4" fmla="*/ 0 60000 65536"/>
                <a:gd name="T5" fmla="*/ 0 60000 65536"/>
                <a:gd name="T6" fmla="*/ 0 w 45"/>
                <a:gd name="T7" fmla="*/ 0 h 166"/>
                <a:gd name="T8" fmla="*/ 45 w 45"/>
                <a:gd name="T9" fmla="*/ 166 h 166"/>
              </a:gdLst>
              <a:ahLst/>
              <a:cxnLst>
                <a:cxn ang="T4">
                  <a:pos x="T0" y="T1"/>
                </a:cxn>
                <a:cxn ang="T5">
                  <a:pos x="T2" y="T3"/>
                </a:cxn>
              </a:cxnLst>
              <a:rect l="T6" t="T7" r="T8" b="T9"/>
              <a:pathLst>
                <a:path w="45" h="166">
                  <a:moveTo>
                    <a:pt x="0" y="166"/>
                  </a:moveTo>
                  <a:cubicBezTo>
                    <a:pt x="25" y="125"/>
                    <a:pt x="45" y="47"/>
                    <a:pt x="44"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0" name="Freeform 83"/>
            <p:cNvSpPr/>
            <p:nvPr/>
          </p:nvSpPr>
          <p:spPr bwMode="auto">
            <a:xfrm>
              <a:off x="846137" y="504824"/>
              <a:ext cx="9525" cy="9525"/>
            </a:xfrm>
            <a:custGeom>
              <a:avLst/>
              <a:gdLst>
                <a:gd name="T0" fmla="*/ 0 w 17"/>
                <a:gd name="T1" fmla="*/ 9525 h 14"/>
                <a:gd name="T2" fmla="*/ 9525 w 17"/>
                <a:gd name="T3" fmla="*/ 0 h 14"/>
                <a:gd name="T4" fmla="*/ 0 60000 65536"/>
                <a:gd name="T5" fmla="*/ 0 60000 65536"/>
                <a:gd name="T6" fmla="*/ 0 w 17"/>
                <a:gd name="T7" fmla="*/ 0 h 14"/>
                <a:gd name="T8" fmla="*/ 17 w 17"/>
                <a:gd name="T9" fmla="*/ 14 h 14"/>
              </a:gdLst>
              <a:ahLst/>
              <a:cxnLst>
                <a:cxn ang="T4">
                  <a:pos x="T0" y="T1"/>
                </a:cxn>
                <a:cxn ang="T5">
                  <a:pos x="T2" y="T3"/>
                </a:cxn>
              </a:cxnLst>
              <a:rect l="T6" t="T7" r="T8" b="T9"/>
              <a:pathLst>
                <a:path w="17" h="14">
                  <a:moveTo>
                    <a:pt x="0" y="14"/>
                  </a:moveTo>
                  <a:cubicBezTo>
                    <a:pt x="7" y="12"/>
                    <a:pt x="14" y="6"/>
                    <a:pt x="17"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1" name="Freeform 84"/>
            <p:cNvSpPr/>
            <p:nvPr/>
          </p:nvSpPr>
          <p:spPr bwMode="auto">
            <a:xfrm>
              <a:off x="838200" y="507999"/>
              <a:ext cx="7938" cy="6350"/>
            </a:xfrm>
            <a:custGeom>
              <a:avLst/>
              <a:gdLst>
                <a:gd name="T0" fmla="*/ 0 w 13"/>
                <a:gd name="T1" fmla="*/ 0 h 10"/>
                <a:gd name="T2" fmla="*/ 6717 w 13"/>
                <a:gd name="T3" fmla="*/ 5715 h 10"/>
                <a:gd name="T4" fmla="*/ 7938 w 13"/>
                <a:gd name="T5" fmla="*/ 5715 h 10"/>
                <a:gd name="T6" fmla="*/ 0 60000 65536"/>
                <a:gd name="T7" fmla="*/ 0 60000 65536"/>
                <a:gd name="T8" fmla="*/ 0 60000 65536"/>
                <a:gd name="T9" fmla="*/ 0 w 13"/>
                <a:gd name="T10" fmla="*/ 0 h 10"/>
                <a:gd name="T11" fmla="*/ 13 w 13"/>
                <a:gd name="T12" fmla="*/ 10 h 10"/>
              </a:gdLst>
              <a:ahLst/>
              <a:cxnLst>
                <a:cxn ang="T6">
                  <a:pos x="T0" y="T1"/>
                </a:cxn>
                <a:cxn ang="T7">
                  <a:pos x="T2" y="T3"/>
                </a:cxn>
                <a:cxn ang="T8">
                  <a:pos x="T4" y="T5"/>
                </a:cxn>
              </a:cxnLst>
              <a:rect l="T9" t="T10" r="T11" b="T12"/>
              <a:pathLst>
                <a:path w="13" h="10">
                  <a:moveTo>
                    <a:pt x="0" y="0"/>
                  </a:moveTo>
                  <a:cubicBezTo>
                    <a:pt x="1" y="6"/>
                    <a:pt x="5" y="10"/>
                    <a:pt x="11" y="9"/>
                  </a:cubicBezTo>
                  <a:cubicBezTo>
                    <a:pt x="11" y="9"/>
                    <a:pt x="12" y="9"/>
                    <a:pt x="13" y="9"/>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2" name="Freeform 85"/>
            <p:cNvSpPr/>
            <p:nvPr/>
          </p:nvSpPr>
          <p:spPr bwMode="auto">
            <a:xfrm>
              <a:off x="836612" y="490537"/>
              <a:ext cx="1588" cy="17462"/>
            </a:xfrm>
            <a:custGeom>
              <a:avLst/>
              <a:gdLst>
                <a:gd name="T0" fmla="*/ 0 w 3"/>
                <a:gd name="T1" fmla="*/ 0 h 29"/>
                <a:gd name="T2" fmla="*/ 1588 w 3"/>
                <a:gd name="T3" fmla="*/ 17462 h 29"/>
                <a:gd name="T4" fmla="*/ 0 60000 65536"/>
                <a:gd name="T5" fmla="*/ 0 60000 65536"/>
                <a:gd name="T6" fmla="*/ 0 w 3"/>
                <a:gd name="T7" fmla="*/ 0 h 29"/>
                <a:gd name="T8" fmla="*/ 3 w 3"/>
                <a:gd name="T9" fmla="*/ 29 h 29"/>
              </a:gdLst>
              <a:ahLst/>
              <a:cxnLst>
                <a:cxn ang="T4">
                  <a:pos x="T0" y="T1"/>
                </a:cxn>
                <a:cxn ang="T5">
                  <a:pos x="T2" y="T3"/>
                </a:cxn>
              </a:cxnLst>
              <a:rect l="T6" t="T7" r="T8" b="T9"/>
              <a:pathLst>
                <a:path w="3" h="29">
                  <a:moveTo>
                    <a:pt x="0" y="0"/>
                  </a:moveTo>
                  <a:cubicBezTo>
                    <a:pt x="1" y="7"/>
                    <a:pt x="3" y="22"/>
                    <a:pt x="3" y="29"/>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3" name="Line 86"/>
            <p:cNvSpPr>
              <a:spLocks noChangeShapeType="1"/>
            </p:cNvSpPr>
            <p:nvPr/>
          </p:nvSpPr>
          <p:spPr bwMode="auto">
            <a:xfrm flipV="1">
              <a:off x="114300" y="504824"/>
              <a:ext cx="53975" cy="3175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34" name="Freeform 87"/>
            <p:cNvSpPr/>
            <p:nvPr/>
          </p:nvSpPr>
          <p:spPr bwMode="auto">
            <a:xfrm>
              <a:off x="112712" y="536574"/>
              <a:ext cx="26988" cy="60325"/>
            </a:xfrm>
            <a:custGeom>
              <a:avLst/>
              <a:gdLst>
                <a:gd name="T0" fmla="*/ 613 w 44"/>
                <a:gd name="T1" fmla="*/ 0 h 102"/>
                <a:gd name="T2" fmla="*/ 26988 w 44"/>
                <a:gd name="T3" fmla="*/ 60325 h 102"/>
                <a:gd name="T4" fmla="*/ 0 60000 65536"/>
                <a:gd name="T5" fmla="*/ 0 60000 65536"/>
                <a:gd name="T6" fmla="*/ 0 w 44"/>
                <a:gd name="T7" fmla="*/ 0 h 102"/>
                <a:gd name="T8" fmla="*/ 44 w 44"/>
                <a:gd name="T9" fmla="*/ 102 h 102"/>
              </a:gdLst>
              <a:ahLst/>
              <a:cxnLst>
                <a:cxn ang="T4">
                  <a:pos x="T0" y="T1"/>
                </a:cxn>
                <a:cxn ang="T5">
                  <a:pos x="T2" y="T3"/>
                </a:cxn>
              </a:cxnLst>
              <a:rect l="T6" t="T7" r="T8" b="T9"/>
              <a:pathLst>
                <a:path w="44" h="102">
                  <a:moveTo>
                    <a:pt x="1" y="0"/>
                  </a:moveTo>
                  <a:cubicBezTo>
                    <a:pt x="0" y="34"/>
                    <a:pt x="19" y="80"/>
                    <a:pt x="44" y="102"/>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5" name="Freeform 88"/>
            <p:cNvSpPr/>
            <p:nvPr/>
          </p:nvSpPr>
          <p:spPr bwMode="auto">
            <a:xfrm>
              <a:off x="139700" y="596899"/>
              <a:ext cx="30163" cy="15875"/>
            </a:xfrm>
            <a:custGeom>
              <a:avLst/>
              <a:gdLst>
                <a:gd name="T0" fmla="*/ 0 w 50"/>
                <a:gd name="T1" fmla="*/ 0 h 25"/>
                <a:gd name="T2" fmla="*/ 30163 w 50"/>
                <a:gd name="T3" fmla="*/ 15240 h 25"/>
                <a:gd name="T4" fmla="*/ 0 60000 65536"/>
                <a:gd name="T5" fmla="*/ 0 60000 65536"/>
                <a:gd name="T6" fmla="*/ 0 w 50"/>
                <a:gd name="T7" fmla="*/ 0 h 25"/>
                <a:gd name="T8" fmla="*/ 50 w 50"/>
                <a:gd name="T9" fmla="*/ 25 h 25"/>
              </a:gdLst>
              <a:ahLst/>
              <a:cxnLst>
                <a:cxn ang="T4">
                  <a:pos x="T0" y="T1"/>
                </a:cxn>
                <a:cxn ang="T5">
                  <a:pos x="T2" y="T3"/>
                </a:cxn>
              </a:cxnLst>
              <a:rect l="T6" t="T7" r="T8" b="T9"/>
              <a:pathLst>
                <a:path w="50" h="25">
                  <a:moveTo>
                    <a:pt x="0" y="0"/>
                  </a:moveTo>
                  <a:cubicBezTo>
                    <a:pt x="10" y="14"/>
                    <a:pt x="32" y="25"/>
                    <a:pt x="50" y="2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6" name="Freeform 89"/>
            <p:cNvSpPr/>
            <p:nvPr/>
          </p:nvSpPr>
          <p:spPr bwMode="auto">
            <a:xfrm>
              <a:off x="169862" y="598487"/>
              <a:ext cx="23813" cy="14287"/>
            </a:xfrm>
            <a:custGeom>
              <a:avLst/>
              <a:gdLst>
                <a:gd name="T0" fmla="*/ 0 w 41"/>
                <a:gd name="T1" fmla="*/ 12639 h 26"/>
                <a:gd name="T2" fmla="*/ 23813 w 41"/>
                <a:gd name="T3" fmla="*/ 0 h 26"/>
                <a:gd name="T4" fmla="*/ 0 60000 65536"/>
                <a:gd name="T5" fmla="*/ 0 60000 65536"/>
                <a:gd name="T6" fmla="*/ 0 w 41"/>
                <a:gd name="T7" fmla="*/ 0 h 26"/>
                <a:gd name="T8" fmla="*/ 41 w 41"/>
                <a:gd name="T9" fmla="*/ 26 h 26"/>
              </a:gdLst>
              <a:ahLst/>
              <a:cxnLst>
                <a:cxn ang="T4">
                  <a:pos x="T0" y="T1"/>
                </a:cxn>
                <a:cxn ang="T5">
                  <a:pos x="T2" y="T3"/>
                </a:cxn>
              </a:cxnLst>
              <a:rect l="T6" t="T7" r="T8" b="T9"/>
              <a:pathLst>
                <a:path w="41" h="26">
                  <a:moveTo>
                    <a:pt x="0" y="23"/>
                  </a:moveTo>
                  <a:cubicBezTo>
                    <a:pt x="16" y="26"/>
                    <a:pt x="35" y="16"/>
                    <a:pt x="41"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7" name="Freeform 90"/>
            <p:cNvSpPr/>
            <p:nvPr/>
          </p:nvSpPr>
          <p:spPr bwMode="auto">
            <a:xfrm>
              <a:off x="193675" y="576262"/>
              <a:ext cx="4763" cy="22225"/>
            </a:xfrm>
            <a:custGeom>
              <a:avLst/>
              <a:gdLst>
                <a:gd name="T0" fmla="*/ 0 w 7"/>
                <a:gd name="T1" fmla="*/ 22225 h 35"/>
                <a:gd name="T2" fmla="*/ 4083 w 7"/>
                <a:gd name="T3" fmla="*/ 0 h 35"/>
                <a:gd name="T4" fmla="*/ 0 60000 65536"/>
                <a:gd name="T5" fmla="*/ 0 60000 65536"/>
                <a:gd name="T6" fmla="*/ 0 w 7"/>
                <a:gd name="T7" fmla="*/ 0 h 35"/>
                <a:gd name="T8" fmla="*/ 7 w 7"/>
                <a:gd name="T9" fmla="*/ 35 h 35"/>
              </a:gdLst>
              <a:ahLst/>
              <a:cxnLst>
                <a:cxn ang="T4">
                  <a:pos x="T0" y="T1"/>
                </a:cxn>
                <a:cxn ang="T5">
                  <a:pos x="T2" y="T3"/>
                </a:cxn>
              </a:cxnLst>
              <a:rect l="T6" t="T7" r="T8" b="T9"/>
              <a:pathLst>
                <a:path w="7" h="35">
                  <a:moveTo>
                    <a:pt x="0" y="35"/>
                  </a:moveTo>
                  <a:cubicBezTo>
                    <a:pt x="4" y="26"/>
                    <a:pt x="7" y="10"/>
                    <a:pt x="6"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8" name="Freeform 91"/>
            <p:cNvSpPr/>
            <p:nvPr/>
          </p:nvSpPr>
          <p:spPr bwMode="auto">
            <a:xfrm>
              <a:off x="166687" y="504824"/>
              <a:ext cx="9525" cy="41275"/>
            </a:xfrm>
            <a:custGeom>
              <a:avLst/>
              <a:gdLst>
                <a:gd name="T0" fmla="*/ 1191 w 16"/>
                <a:gd name="T1" fmla="*/ 0 h 67"/>
                <a:gd name="T2" fmla="*/ 9525 w 16"/>
                <a:gd name="T3" fmla="*/ 41275 h 67"/>
                <a:gd name="T4" fmla="*/ 0 60000 65536"/>
                <a:gd name="T5" fmla="*/ 0 60000 65536"/>
                <a:gd name="T6" fmla="*/ 0 w 16"/>
                <a:gd name="T7" fmla="*/ 0 h 67"/>
                <a:gd name="T8" fmla="*/ 16 w 16"/>
                <a:gd name="T9" fmla="*/ 67 h 67"/>
              </a:gdLst>
              <a:ahLst/>
              <a:cxnLst>
                <a:cxn ang="T4">
                  <a:pos x="T0" y="T1"/>
                </a:cxn>
                <a:cxn ang="T5">
                  <a:pos x="T2" y="T3"/>
                </a:cxn>
              </a:cxnLst>
              <a:rect l="T6" t="T7" r="T8" b="T9"/>
              <a:pathLst>
                <a:path w="16" h="67">
                  <a:moveTo>
                    <a:pt x="2" y="0"/>
                  </a:moveTo>
                  <a:cubicBezTo>
                    <a:pt x="0" y="19"/>
                    <a:pt x="7" y="50"/>
                    <a:pt x="16" y="67"/>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39" name="Freeform 92"/>
            <p:cNvSpPr/>
            <p:nvPr/>
          </p:nvSpPr>
          <p:spPr bwMode="auto">
            <a:xfrm>
              <a:off x="176212" y="546099"/>
              <a:ext cx="23813" cy="30162"/>
            </a:xfrm>
            <a:custGeom>
              <a:avLst/>
              <a:gdLst>
                <a:gd name="T0" fmla="*/ 0 w 38"/>
                <a:gd name="T1" fmla="*/ 0 h 50"/>
                <a:gd name="T2" fmla="*/ 23813 w 38"/>
                <a:gd name="T3" fmla="*/ 30162 h 50"/>
                <a:gd name="T4" fmla="*/ 0 60000 65536"/>
                <a:gd name="T5" fmla="*/ 0 60000 65536"/>
                <a:gd name="T6" fmla="*/ 0 w 38"/>
                <a:gd name="T7" fmla="*/ 0 h 50"/>
                <a:gd name="T8" fmla="*/ 38 w 38"/>
                <a:gd name="T9" fmla="*/ 50 h 50"/>
              </a:gdLst>
              <a:ahLst/>
              <a:cxnLst>
                <a:cxn ang="T4">
                  <a:pos x="T0" y="T1"/>
                </a:cxn>
                <a:cxn ang="T5">
                  <a:pos x="T2" y="T3"/>
                </a:cxn>
              </a:cxnLst>
              <a:rect l="T6" t="T7" r="T8" b="T9"/>
              <a:pathLst>
                <a:path w="38" h="50">
                  <a:moveTo>
                    <a:pt x="0" y="0"/>
                  </a:moveTo>
                  <a:cubicBezTo>
                    <a:pt x="4" y="18"/>
                    <a:pt x="22" y="41"/>
                    <a:pt x="38" y="5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0" name="Freeform 93"/>
            <p:cNvSpPr/>
            <p:nvPr/>
          </p:nvSpPr>
          <p:spPr bwMode="auto">
            <a:xfrm>
              <a:off x="358775" y="368299"/>
              <a:ext cx="17463" cy="1587"/>
            </a:xfrm>
            <a:custGeom>
              <a:avLst/>
              <a:gdLst>
                <a:gd name="T0" fmla="*/ 17463 w 29"/>
                <a:gd name="T1" fmla="*/ 0 h 4"/>
                <a:gd name="T2" fmla="*/ 0 w 29"/>
                <a:gd name="T3" fmla="*/ 1587 h 4"/>
                <a:gd name="T4" fmla="*/ 0 60000 65536"/>
                <a:gd name="T5" fmla="*/ 0 60000 65536"/>
                <a:gd name="T6" fmla="*/ 0 w 29"/>
                <a:gd name="T7" fmla="*/ 0 h 4"/>
                <a:gd name="T8" fmla="*/ 29 w 29"/>
                <a:gd name="T9" fmla="*/ 4 h 4"/>
              </a:gdLst>
              <a:ahLst/>
              <a:cxnLst>
                <a:cxn ang="T4">
                  <a:pos x="T0" y="T1"/>
                </a:cxn>
                <a:cxn ang="T5">
                  <a:pos x="T2" y="T3"/>
                </a:cxn>
              </a:cxnLst>
              <a:rect l="T6" t="T7" r="T8" b="T9"/>
              <a:pathLst>
                <a:path w="29" h="4">
                  <a:moveTo>
                    <a:pt x="29" y="0"/>
                  </a:moveTo>
                  <a:cubicBezTo>
                    <a:pt x="22" y="1"/>
                    <a:pt x="7" y="3"/>
                    <a:pt x="0" y="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1" name="Freeform 94"/>
            <p:cNvSpPr/>
            <p:nvPr/>
          </p:nvSpPr>
          <p:spPr bwMode="auto">
            <a:xfrm>
              <a:off x="471487" y="361949"/>
              <a:ext cx="58738" cy="6350"/>
            </a:xfrm>
            <a:custGeom>
              <a:avLst/>
              <a:gdLst>
                <a:gd name="T0" fmla="*/ 58738 w 99"/>
                <a:gd name="T1" fmla="*/ 6350 h 9"/>
                <a:gd name="T2" fmla="*/ 0 w 99"/>
                <a:gd name="T3" fmla="*/ 0 h 9"/>
                <a:gd name="T4" fmla="*/ 0 60000 65536"/>
                <a:gd name="T5" fmla="*/ 0 60000 65536"/>
                <a:gd name="T6" fmla="*/ 0 w 99"/>
                <a:gd name="T7" fmla="*/ 0 h 9"/>
                <a:gd name="T8" fmla="*/ 99 w 99"/>
                <a:gd name="T9" fmla="*/ 9 h 9"/>
              </a:gdLst>
              <a:ahLst/>
              <a:cxnLst>
                <a:cxn ang="T4">
                  <a:pos x="T0" y="T1"/>
                </a:cxn>
                <a:cxn ang="T5">
                  <a:pos x="T2" y="T3"/>
                </a:cxn>
              </a:cxnLst>
              <a:rect l="T6" t="T7" r="T8" b="T9"/>
              <a:pathLst>
                <a:path w="99" h="9">
                  <a:moveTo>
                    <a:pt x="99" y="9"/>
                  </a:moveTo>
                  <a:cubicBezTo>
                    <a:pt x="74" y="4"/>
                    <a:pt x="25" y="0"/>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2" name="Freeform 95"/>
            <p:cNvSpPr/>
            <p:nvPr/>
          </p:nvSpPr>
          <p:spPr bwMode="auto">
            <a:xfrm>
              <a:off x="731837" y="441324"/>
              <a:ext cx="36513" cy="36512"/>
            </a:xfrm>
            <a:custGeom>
              <a:avLst/>
              <a:gdLst>
                <a:gd name="T0" fmla="*/ 36513 w 61"/>
                <a:gd name="T1" fmla="*/ 36512 h 62"/>
                <a:gd name="T2" fmla="*/ 0 w 61"/>
                <a:gd name="T3" fmla="*/ 0 h 62"/>
                <a:gd name="T4" fmla="*/ 0 60000 65536"/>
                <a:gd name="T5" fmla="*/ 0 60000 65536"/>
                <a:gd name="T6" fmla="*/ 0 w 61"/>
                <a:gd name="T7" fmla="*/ 0 h 62"/>
                <a:gd name="T8" fmla="*/ 61 w 61"/>
                <a:gd name="T9" fmla="*/ 62 h 62"/>
              </a:gdLst>
              <a:ahLst/>
              <a:cxnLst>
                <a:cxn ang="T4">
                  <a:pos x="T0" y="T1"/>
                </a:cxn>
                <a:cxn ang="T5">
                  <a:pos x="T2" y="T3"/>
                </a:cxn>
              </a:cxnLst>
              <a:rect l="T6" t="T7" r="T8" b="T9"/>
              <a:pathLst>
                <a:path w="61" h="62">
                  <a:moveTo>
                    <a:pt x="61" y="62"/>
                  </a:moveTo>
                  <a:cubicBezTo>
                    <a:pt x="48" y="43"/>
                    <a:pt x="18" y="14"/>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3" name="Line 96"/>
            <p:cNvSpPr>
              <a:spLocks noChangeShapeType="1"/>
            </p:cNvSpPr>
            <p:nvPr/>
          </p:nvSpPr>
          <p:spPr bwMode="auto">
            <a:xfrm flipH="1">
              <a:off x="17462" y="385762"/>
              <a:ext cx="1588" cy="200025"/>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44" name="Line 97"/>
            <p:cNvSpPr>
              <a:spLocks noChangeShapeType="1"/>
            </p:cNvSpPr>
            <p:nvPr/>
          </p:nvSpPr>
          <p:spPr bwMode="auto">
            <a:xfrm flipH="1">
              <a:off x="884237" y="388937"/>
              <a:ext cx="1588" cy="20161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45" name="Freeform 98"/>
            <p:cNvSpPr/>
            <p:nvPr/>
          </p:nvSpPr>
          <p:spPr bwMode="auto">
            <a:xfrm>
              <a:off x="17462" y="585787"/>
              <a:ext cx="46038" cy="100012"/>
            </a:xfrm>
            <a:custGeom>
              <a:avLst/>
              <a:gdLst>
                <a:gd name="T0" fmla="*/ 0 w 75"/>
                <a:gd name="T1" fmla="*/ 0 h 167"/>
                <a:gd name="T2" fmla="*/ 46038 w 75"/>
                <a:gd name="T3" fmla="*/ 100012 h 167"/>
                <a:gd name="T4" fmla="*/ 0 60000 65536"/>
                <a:gd name="T5" fmla="*/ 0 60000 65536"/>
                <a:gd name="T6" fmla="*/ 0 w 75"/>
                <a:gd name="T7" fmla="*/ 0 h 167"/>
                <a:gd name="T8" fmla="*/ 75 w 75"/>
                <a:gd name="T9" fmla="*/ 167 h 167"/>
              </a:gdLst>
              <a:ahLst/>
              <a:cxnLst>
                <a:cxn ang="T4">
                  <a:pos x="T0" y="T1"/>
                </a:cxn>
                <a:cxn ang="T5">
                  <a:pos x="T2" y="T3"/>
                </a:cxn>
              </a:cxnLst>
              <a:rect l="T6" t="T7" r="T8" b="T9"/>
              <a:pathLst>
                <a:path w="75" h="167">
                  <a:moveTo>
                    <a:pt x="0" y="0"/>
                  </a:moveTo>
                  <a:cubicBezTo>
                    <a:pt x="4" y="52"/>
                    <a:pt x="38" y="130"/>
                    <a:pt x="75" y="167"/>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6" name="Freeform 99"/>
            <p:cNvSpPr/>
            <p:nvPr/>
          </p:nvSpPr>
          <p:spPr bwMode="auto">
            <a:xfrm>
              <a:off x="63500" y="685799"/>
              <a:ext cx="242888" cy="125412"/>
            </a:xfrm>
            <a:custGeom>
              <a:avLst/>
              <a:gdLst>
                <a:gd name="T0" fmla="*/ 0 w 405"/>
                <a:gd name="T1" fmla="*/ 0 h 208"/>
                <a:gd name="T2" fmla="*/ 242888 w 405"/>
                <a:gd name="T3" fmla="*/ 125412 h 208"/>
                <a:gd name="T4" fmla="*/ 0 60000 65536"/>
                <a:gd name="T5" fmla="*/ 0 60000 65536"/>
                <a:gd name="T6" fmla="*/ 0 w 405"/>
                <a:gd name="T7" fmla="*/ 0 h 208"/>
                <a:gd name="T8" fmla="*/ 405 w 405"/>
                <a:gd name="T9" fmla="*/ 208 h 208"/>
              </a:gdLst>
              <a:ahLst/>
              <a:cxnLst>
                <a:cxn ang="T4">
                  <a:pos x="T0" y="T1"/>
                </a:cxn>
                <a:cxn ang="T5">
                  <a:pos x="T2" y="T3"/>
                </a:cxn>
              </a:cxnLst>
              <a:rect l="T6" t="T7" r="T8" b="T9"/>
              <a:pathLst>
                <a:path w="405" h="208">
                  <a:moveTo>
                    <a:pt x="0" y="0"/>
                  </a:moveTo>
                  <a:cubicBezTo>
                    <a:pt x="88" y="99"/>
                    <a:pt x="274" y="194"/>
                    <a:pt x="405" y="208"/>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7" name="Freeform 100"/>
            <p:cNvSpPr/>
            <p:nvPr/>
          </p:nvSpPr>
          <p:spPr bwMode="auto">
            <a:xfrm>
              <a:off x="306387" y="773112"/>
              <a:ext cx="409575" cy="69850"/>
            </a:xfrm>
            <a:custGeom>
              <a:avLst/>
              <a:gdLst>
                <a:gd name="T0" fmla="*/ 0 w 684"/>
                <a:gd name="T1" fmla="*/ 37334 h 116"/>
                <a:gd name="T2" fmla="*/ 409575 w 684"/>
                <a:gd name="T3" fmla="*/ 0 h 116"/>
                <a:gd name="T4" fmla="*/ 0 60000 65536"/>
                <a:gd name="T5" fmla="*/ 0 60000 65536"/>
                <a:gd name="T6" fmla="*/ 0 w 684"/>
                <a:gd name="T7" fmla="*/ 0 h 116"/>
                <a:gd name="T8" fmla="*/ 684 w 684"/>
                <a:gd name="T9" fmla="*/ 116 h 116"/>
              </a:gdLst>
              <a:ahLst/>
              <a:cxnLst>
                <a:cxn ang="T4">
                  <a:pos x="T0" y="T1"/>
                </a:cxn>
                <a:cxn ang="T5">
                  <a:pos x="T2" y="T3"/>
                </a:cxn>
              </a:cxnLst>
              <a:rect l="T6" t="T7" r="T8" b="T9"/>
              <a:pathLst>
                <a:path w="684" h="116">
                  <a:moveTo>
                    <a:pt x="0" y="62"/>
                  </a:moveTo>
                  <a:cubicBezTo>
                    <a:pt x="191" y="116"/>
                    <a:pt x="506" y="87"/>
                    <a:pt x="684"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8" name="Freeform 101"/>
            <p:cNvSpPr/>
            <p:nvPr/>
          </p:nvSpPr>
          <p:spPr bwMode="auto">
            <a:xfrm>
              <a:off x="715962" y="652462"/>
              <a:ext cx="149225" cy="120650"/>
            </a:xfrm>
            <a:custGeom>
              <a:avLst/>
              <a:gdLst>
                <a:gd name="T0" fmla="*/ 0 w 249"/>
                <a:gd name="T1" fmla="*/ 120650 h 201"/>
                <a:gd name="T2" fmla="*/ 149225 w 249"/>
                <a:gd name="T3" fmla="*/ 0 h 201"/>
                <a:gd name="T4" fmla="*/ 0 60000 65536"/>
                <a:gd name="T5" fmla="*/ 0 60000 65536"/>
                <a:gd name="T6" fmla="*/ 0 w 249"/>
                <a:gd name="T7" fmla="*/ 0 h 201"/>
                <a:gd name="T8" fmla="*/ 249 w 249"/>
                <a:gd name="T9" fmla="*/ 201 h 201"/>
              </a:gdLst>
              <a:ahLst/>
              <a:cxnLst>
                <a:cxn ang="T4">
                  <a:pos x="T0" y="T1"/>
                </a:cxn>
                <a:cxn ang="T5">
                  <a:pos x="T2" y="T3"/>
                </a:cxn>
              </a:cxnLst>
              <a:rect l="T6" t="T7" r="T8" b="T9"/>
              <a:pathLst>
                <a:path w="249" h="201">
                  <a:moveTo>
                    <a:pt x="0" y="201"/>
                  </a:moveTo>
                  <a:cubicBezTo>
                    <a:pt x="90" y="174"/>
                    <a:pt x="204" y="82"/>
                    <a:pt x="249"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49" name="Freeform 102"/>
            <p:cNvSpPr/>
            <p:nvPr/>
          </p:nvSpPr>
          <p:spPr bwMode="auto">
            <a:xfrm>
              <a:off x="865187" y="590549"/>
              <a:ext cx="19050" cy="61912"/>
            </a:xfrm>
            <a:custGeom>
              <a:avLst/>
              <a:gdLst>
                <a:gd name="T0" fmla="*/ 0 w 33"/>
                <a:gd name="T1" fmla="*/ 61912 h 104"/>
                <a:gd name="T2" fmla="*/ 19050 w 33"/>
                <a:gd name="T3" fmla="*/ 0 h 104"/>
                <a:gd name="T4" fmla="*/ 0 60000 65536"/>
                <a:gd name="T5" fmla="*/ 0 60000 65536"/>
                <a:gd name="T6" fmla="*/ 0 w 33"/>
                <a:gd name="T7" fmla="*/ 0 h 104"/>
                <a:gd name="T8" fmla="*/ 33 w 33"/>
                <a:gd name="T9" fmla="*/ 104 h 104"/>
              </a:gdLst>
              <a:ahLst/>
              <a:cxnLst>
                <a:cxn ang="T4">
                  <a:pos x="T0" y="T1"/>
                </a:cxn>
                <a:cxn ang="T5">
                  <a:pos x="T2" y="T3"/>
                </a:cxn>
              </a:cxnLst>
              <a:rect l="T6" t="T7" r="T8" b="T9"/>
              <a:pathLst>
                <a:path w="33" h="104">
                  <a:moveTo>
                    <a:pt x="0" y="104"/>
                  </a:moveTo>
                  <a:cubicBezTo>
                    <a:pt x="17" y="79"/>
                    <a:pt x="32" y="30"/>
                    <a:pt x="33"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50" name="Line 103"/>
            <p:cNvSpPr>
              <a:spLocks noChangeShapeType="1"/>
            </p:cNvSpPr>
            <p:nvPr/>
          </p:nvSpPr>
          <p:spPr bwMode="auto">
            <a:xfrm>
              <a:off x="376237" y="126999"/>
              <a:ext cx="15875" cy="39687"/>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51" name="Line 104"/>
            <p:cNvSpPr>
              <a:spLocks noChangeShapeType="1"/>
            </p:cNvSpPr>
            <p:nvPr/>
          </p:nvSpPr>
          <p:spPr bwMode="auto">
            <a:xfrm>
              <a:off x="249237" y="44449"/>
              <a:ext cx="107950" cy="252412"/>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52" name="Line 105"/>
            <p:cNvSpPr>
              <a:spLocks noChangeShapeType="1"/>
            </p:cNvSpPr>
            <p:nvPr/>
          </p:nvSpPr>
          <p:spPr bwMode="auto">
            <a:xfrm>
              <a:off x="315912" y="12699"/>
              <a:ext cx="114300" cy="254000"/>
            </a:xfrm>
            <a:prstGeom prst="line">
              <a:avLst/>
            </a:prstGeom>
            <a:noFill/>
            <a:ln w="19050" cap="rnd">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53" name="Freeform 106"/>
            <p:cNvSpPr/>
            <p:nvPr/>
          </p:nvSpPr>
          <p:spPr bwMode="auto">
            <a:xfrm>
              <a:off x="249237" y="0"/>
              <a:ext cx="66675" cy="44450"/>
            </a:xfrm>
            <a:custGeom>
              <a:avLst/>
              <a:gdLst>
                <a:gd name="T0" fmla="*/ 66675 w 111"/>
                <a:gd name="T1" fmla="*/ 12446 h 75"/>
                <a:gd name="T2" fmla="*/ 6007 w 111"/>
                <a:gd name="T3" fmla="*/ 27263 h 75"/>
                <a:gd name="T4" fmla="*/ 0 w 111"/>
                <a:gd name="T5" fmla="*/ 44450 h 75"/>
                <a:gd name="T6" fmla="*/ 0 60000 65536"/>
                <a:gd name="T7" fmla="*/ 0 60000 65536"/>
                <a:gd name="T8" fmla="*/ 0 60000 65536"/>
                <a:gd name="T9" fmla="*/ 0 w 111"/>
                <a:gd name="T10" fmla="*/ 0 h 75"/>
                <a:gd name="T11" fmla="*/ 111 w 111"/>
                <a:gd name="T12" fmla="*/ 75 h 75"/>
              </a:gdLst>
              <a:ahLst/>
              <a:cxnLst>
                <a:cxn ang="T6">
                  <a:pos x="T0" y="T1"/>
                </a:cxn>
                <a:cxn ang="T7">
                  <a:pos x="T2" y="T3"/>
                </a:cxn>
                <a:cxn ang="T8">
                  <a:pos x="T4" y="T5"/>
                </a:cxn>
              </a:cxnLst>
              <a:rect l="T9" t="T10" r="T11" b="T12"/>
              <a:pathLst>
                <a:path w="111" h="75">
                  <a:moveTo>
                    <a:pt x="111" y="21"/>
                  </a:moveTo>
                  <a:cubicBezTo>
                    <a:pt x="76" y="0"/>
                    <a:pt x="31" y="11"/>
                    <a:pt x="10" y="46"/>
                  </a:cubicBezTo>
                  <a:cubicBezTo>
                    <a:pt x="6" y="53"/>
                    <a:pt x="1" y="67"/>
                    <a:pt x="0" y="7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54" name="Freeform 107"/>
            <p:cNvSpPr/>
            <p:nvPr/>
          </p:nvSpPr>
          <p:spPr bwMode="auto">
            <a:xfrm>
              <a:off x="295275" y="114299"/>
              <a:ext cx="73025" cy="39687"/>
            </a:xfrm>
            <a:custGeom>
              <a:avLst/>
              <a:gdLst>
                <a:gd name="T0" fmla="*/ 73025 w 120"/>
                <a:gd name="T1" fmla="*/ 15401 h 67"/>
                <a:gd name="T2" fmla="*/ 8520 w 120"/>
                <a:gd name="T3" fmla="*/ 23101 h 67"/>
                <a:gd name="T4" fmla="*/ 0 w 120"/>
                <a:gd name="T5" fmla="*/ 39687 h 67"/>
                <a:gd name="T6" fmla="*/ 0 60000 65536"/>
                <a:gd name="T7" fmla="*/ 0 60000 65536"/>
                <a:gd name="T8" fmla="*/ 0 60000 65536"/>
                <a:gd name="T9" fmla="*/ 0 w 120"/>
                <a:gd name="T10" fmla="*/ 0 h 67"/>
                <a:gd name="T11" fmla="*/ 120 w 120"/>
                <a:gd name="T12" fmla="*/ 67 h 67"/>
              </a:gdLst>
              <a:ahLst/>
              <a:cxnLst>
                <a:cxn ang="T6">
                  <a:pos x="T0" y="T1"/>
                </a:cxn>
                <a:cxn ang="T7">
                  <a:pos x="T2" y="T3"/>
                </a:cxn>
                <a:cxn ang="T8">
                  <a:pos x="T4" y="T5"/>
                </a:cxn>
              </a:cxnLst>
              <a:rect l="T9" t="T10" r="T11" b="T12"/>
              <a:pathLst>
                <a:path w="120" h="67">
                  <a:moveTo>
                    <a:pt x="120" y="26"/>
                  </a:moveTo>
                  <a:cubicBezTo>
                    <a:pt x="87" y="0"/>
                    <a:pt x="40" y="6"/>
                    <a:pt x="14" y="39"/>
                  </a:cubicBezTo>
                  <a:cubicBezTo>
                    <a:pt x="8" y="45"/>
                    <a:pt x="2" y="59"/>
                    <a:pt x="0" y="67"/>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11" name="Group 139"/>
          <p:cNvGrpSpPr/>
          <p:nvPr/>
        </p:nvGrpSpPr>
        <p:grpSpPr bwMode="auto">
          <a:xfrm>
            <a:off x="4095750" y="5857875"/>
            <a:ext cx="928688" cy="738188"/>
            <a:chOff x="0" y="0"/>
            <a:chExt cx="928686" cy="738187"/>
          </a:xfrm>
        </p:grpSpPr>
        <p:sp>
          <p:nvSpPr>
            <p:cNvPr id="15422" name="Freeform 112"/>
            <p:cNvSpPr/>
            <p:nvPr/>
          </p:nvSpPr>
          <p:spPr bwMode="auto">
            <a:xfrm>
              <a:off x="812799" y="288925"/>
              <a:ext cx="23812" cy="15875"/>
            </a:xfrm>
            <a:custGeom>
              <a:avLst/>
              <a:gdLst>
                <a:gd name="T0" fmla="*/ 23812 w 27"/>
                <a:gd name="T1" fmla="*/ 15875 h 17"/>
                <a:gd name="T2" fmla="*/ 0 w 27"/>
                <a:gd name="T3" fmla="*/ 0 h 17"/>
                <a:gd name="T4" fmla="*/ 0 60000 65536"/>
                <a:gd name="T5" fmla="*/ 0 60000 65536"/>
                <a:gd name="T6" fmla="*/ 0 w 27"/>
                <a:gd name="T7" fmla="*/ 0 h 17"/>
                <a:gd name="T8" fmla="*/ 27 w 27"/>
                <a:gd name="T9" fmla="*/ 17 h 17"/>
              </a:gdLst>
              <a:ahLst/>
              <a:cxnLst>
                <a:cxn ang="T4">
                  <a:pos x="T0" y="T1"/>
                </a:cxn>
                <a:cxn ang="T5">
                  <a:pos x="T2" y="T3"/>
                </a:cxn>
              </a:cxnLst>
              <a:rect l="T6" t="T7" r="T8" b="T9"/>
              <a:pathLst>
                <a:path w="27" h="17">
                  <a:moveTo>
                    <a:pt x="27" y="17"/>
                  </a:moveTo>
                  <a:cubicBezTo>
                    <a:pt x="21" y="12"/>
                    <a:pt x="8" y="4"/>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3" name="Freeform 113"/>
            <p:cNvSpPr/>
            <p:nvPr/>
          </p:nvSpPr>
          <p:spPr bwMode="auto">
            <a:xfrm>
              <a:off x="0" y="293687"/>
              <a:ext cx="155575" cy="303212"/>
            </a:xfrm>
            <a:custGeom>
              <a:avLst/>
              <a:gdLst>
                <a:gd name="T0" fmla="*/ 155575 w 177"/>
                <a:gd name="T1" fmla="*/ 0 h 344"/>
                <a:gd name="T2" fmla="*/ 10547 w 177"/>
                <a:gd name="T3" fmla="*/ 183337 h 344"/>
                <a:gd name="T4" fmla="*/ 84380 w 177"/>
                <a:gd name="T5" fmla="*/ 303212 h 344"/>
                <a:gd name="T6" fmla="*/ 0 60000 65536"/>
                <a:gd name="T7" fmla="*/ 0 60000 65536"/>
                <a:gd name="T8" fmla="*/ 0 60000 65536"/>
                <a:gd name="T9" fmla="*/ 0 w 177"/>
                <a:gd name="T10" fmla="*/ 0 h 344"/>
                <a:gd name="T11" fmla="*/ 177 w 177"/>
                <a:gd name="T12" fmla="*/ 344 h 344"/>
              </a:gdLst>
              <a:ahLst/>
              <a:cxnLst>
                <a:cxn ang="T6">
                  <a:pos x="T0" y="T1"/>
                </a:cxn>
                <a:cxn ang="T7">
                  <a:pos x="T2" y="T3"/>
                </a:cxn>
                <a:cxn ang="T8">
                  <a:pos x="T4" y="T5"/>
                </a:cxn>
              </a:cxnLst>
              <a:rect l="T9" t="T10" r="T11" b="T12"/>
              <a:pathLst>
                <a:path w="177" h="344">
                  <a:moveTo>
                    <a:pt x="177" y="0"/>
                  </a:moveTo>
                  <a:cubicBezTo>
                    <a:pt x="74" y="12"/>
                    <a:pt x="0" y="105"/>
                    <a:pt x="12" y="208"/>
                  </a:cubicBezTo>
                  <a:cubicBezTo>
                    <a:pt x="14" y="258"/>
                    <a:pt x="52" y="319"/>
                    <a:pt x="96" y="34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4" name="Freeform 114"/>
            <p:cNvSpPr/>
            <p:nvPr/>
          </p:nvSpPr>
          <p:spPr bwMode="auto">
            <a:xfrm>
              <a:off x="84137" y="596900"/>
              <a:ext cx="674687" cy="141287"/>
            </a:xfrm>
            <a:custGeom>
              <a:avLst/>
              <a:gdLst>
                <a:gd name="T0" fmla="*/ 0 w 767"/>
                <a:gd name="T1" fmla="*/ 0 h 160"/>
                <a:gd name="T2" fmla="*/ 674687 w 767"/>
                <a:gd name="T3" fmla="*/ 39737 h 160"/>
                <a:gd name="T4" fmla="*/ 0 60000 65536"/>
                <a:gd name="T5" fmla="*/ 0 60000 65536"/>
                <a:gd name="T6" fmla="*/ 0 w 767"/>
                <a:gd name="T7" fmla="*/ 0 h 160"/>
                <a:gd name="T8" fmla="*/ 767 w 767"/>
                <a:gd name="T9" fmla="*/ 160 h 160"/>
              </a:gdLst>
              <a:ahLst/>
              <a:cxnLst>
                <a:cxn ang="T4">
                  <a:pos x="T0" y="T1"/>
                </a:cxn>
                <a:cxn ang="T5">
                  <a:pos x="T2" y="T3"/>
                </a:cxn>
              </a:cxnLst>
              <a:rect l="T6" t="T7" r="T8" b="T9"/>
              <a:pathLst>
                <a:path w="767" h="160">
                  <a:moveTo>
                    <a:pt x="0" y="0"/>
                  </a:moveTo>
                  <a:cubicBezTo>
                    <a:pt x="204" y="140"/>
                    <a:pt x="548" y="160"/>
                    <a:pt x="767" y="4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5" name="Freeform 115"/>
            <p:cNvSpPr/>
            <p:nvPr/>
          </p:nvSpPr>
          <p:spPr bwMode="auto">
            <a:xfrm>
              <a:off x="758824" y="514350"/>
              <a:ext cx="144462" cy="122237"/>
            </a:xfrm>
            <a:custGeom>
              <a:avLst/>
              <a:gdLst>
                <a:gd name="T0" fmla="*/ 0 w 164"/>
                <a:gd name="T1" fmla="*/ 122237 h 138"/>
                <a:gd name="T2" fmla="*/ 144462 w 164"/>
                <a:gd name="T3" fmla="*/ 0 h 138"/>
                <a:gd name="T4" fmla="*/ 0 60000 65536"/>
                <a:gd name="T5" fmla="*/ 0 60000 65536"/>
                <a:gd name="T6" fmla="*/ 0 w 164"/>
                <a:gd name="T7" fmla="*/ 0 h 138"/>
                <a:gd name="T8" fmla="*/ 164 w 164"/>
                <a:gd name="T9" fmla="*/ 138 h 138"/>
              </a:gdLst>
              <a:ahLst/>
              <a:cxnLst>
                <a:cxn ang="T4">
                  <a:pos x="T0" y="T1"/>
                </a:cxn>
                <a:cxn ang="T5">
                  <a:pos x="T2" y="T3"/>
                </a:cxn>
              </a:cxnLst>
              <a:rect l="T6" t="T7" r="T8" b="T9"/>
              <a:pathLst>
                <a:path w="164" h="138">
                  <a:moveTo>
                    <a:pt x="0" y="138"/>
                  </a:moveTo>
                  <a:cubicBezTo>
                    <a:pt x="55" y="115"/>
                    <a:pt x="132" y="51"/>
                    <a:pt x="164"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6" name="Freeform 116"/>
            <p:cNvSpPr/>
            <p:nvPr/>
          </p:nvSpPr>
          <p:spPr bwMode="auto">
            <a:xfrm>
              <a:off x="903287" y="382587"/>
              <a:ext cx="23812" cy="131762"/>
            </a:xfrm>
            <a:custGeom>
              <a:avLst/>
              <a:gdLst>
                <a:gd name="T0" fmla="*/ 0 w 27"/>
                <a:gd name="T1" fmla="*/ 131762 h 150"/>
                <a:gd name="T2" fmla="*/ 1764 w 27"/>
                <a:gd name="T3" fmla="*/ 0 h 150"/>
                <a:gd name="T4" fmla="*/ 0 60000 65536"/>
                <a:gd name="T5" fmla="*/ 0 60000 65536"/>
                <a:gd name="T6" fmla="*/ 0 w 27"/>
                <a:gd name="T7" fmla="*/ 0 h 150"/>
                <a:gd name="T8" fmla="*/ 27 w 27"/>
                <a:gd name="T9" fmla="*/ 150 h 150"/>
              </a:gdLst>
              <a:ahLst/>
              <a:cxnLst>
                <a:cxn ang="T4">
                  <a:pos x="T0" y="T1"/>
                </a:cxn>
                <a:cxn ang="T5">
                  <a:pos x="T2" y="T3"/>
                </a:cxn>
              </a:cxnLst>
              <a:rect l="T6" t="T7" r="T8" b="T9"/>
              <a:pathLst>
                <a:path w="27" h="150">
                  <a:moveTo>
                    <a:pt x="0" y="150"/>
                  </a:moveTo>
                  <a:cubicBezTo>
                    <a:pt x="26" y="109"/>
                    <a:pt x="27" y="42"/>
                    <a:pt x="2"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7" name="Freeform 117"/>
            <p:cNvSpPr/>
            <p:nvPr/>
          </p:nvSpPr>
          <p:spPr bwMode="auto">
            <a:xfrm>
              <a:off x="866774" y="330200"/>
              <a:ext cx="38100" cy="52387"/>
            </a:xfrm>
            <a:custGeom>
              <a:avLst/>
              <a:gdLst>
                <a:gd name="T0" fmla="*/ 38100 w 44"/>
                <a:gd name="T1" fmla="*/ 52387 h 60"/>
                <a:gd name="T2" fmla="*/ 0 w 44"/>
                <a:gd name="T3" fmla="*/ 0 h 60"/>
                <a:gd name="T4" fmla="*/ 0 60000 65536"/>
                <a:gd name="T5" fmla="*/ 0 60000 65536"/>
                <a:gd name="T6" fmla="*/ 0 w 44"/>
                <a:gd name="T7" fmla="*/ 0 h 60"/>
                <a:gd name="T8" fmla="*/ 44 w 44"/>
                <a:gd name="T9" fmla="*/ 60 h 60"/>
              </a:gdLst>
              <a:ahLst/>
              <a:cxnLst>
                <a:cxn ang="T4">
                  <a:pos x="T0" y="T1"/>
                </a:cxn>
                <a:cxn ang="T5">
                  <a:pos x="T2" y="T3"/>
                </a:cxn>
              </a:cxnLst>
              <a:rect l="T6" t="T7" r="T8" b="T9"/>
              <a:pathLst>
                <a:path w="44" h="60">
                  <a:moveTo>
                    <a:pt x="44" y="60"/>
                  </a:moveTo>
                  <a:cubicBezTo>
                    <a:pt x="35" y="42"/>
                    <a:pt x="15" y="13"/>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8" name="Freeform 118"/>
            <p:cNvSpPr/>
            <p:nvPr/>
          </p:nvSpPr>
          <p:spPr bwMode="auto">
            <a:xfrm>
              <a:off x="750887" y="263525"/>
              <a:ext cx="61912" cy="25400"/>
            </a:xfrm>
            <a:custGeom>
              <a:avLst/>
              <a:gdLst>
                <a:gd name="T0" fmla="*/ 61912 w 71"/>
                <a:gd name="T1" fmla="*/ 25400 h 30"/>
                <a:gd name="T2" fmla="*/ 0 w 71"/>
                <a:gd name="T3" fmla="*/ 0 h 30"/>
                <a:gd name="T4" fmla="*/ 0 60000 65536"/>
                <a:gd name="T5" fmla="*/ 0 60000 65536"/>
                <a:gd name="T6" fmla="*/ 0 w 71"/>
                <a:gd name="T7" fmla="*/ 0 h 30"/>
                <a:gd name="T8" fmla="*/ 71 w 71"/>
                <a:gd name="T9" fmla="*/ 30 h 30"/>
              </a:gdLst>
              <a:ahLst/>
              <a:cxnLst>
                <a:cxn ang="T4">
                  <a:pos x="T0" y="T1"/>
                </a:cxn>
                <a:cxn ang="T5">
                  <a:pos x="T2" y="T3"/>
                </a:cxn>
              </a:cxnLst>
              <a:rect l="T6" t="T7" r="T8" b="T9"/>
              <a:pathLst>
                <a:path w="71" h="30">
                  <a:moveTo>
                    <a:pt x="71" y="30"/>
                  </a:moveTo>
                  <a:cubicBezTo>
                    <a:pt x="54" y="19"/>
                    <a:pt x="20" y="4"/>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9" name="Freeform 119"/>
            <p:cNvSpPr/>
            <p:nvPr/>
          </p:nvSpPr>
          <p:spPr bwMode="auto">
            <a:xfrm>
              <a:off x="122237" y="120650"/>
              <a:ext cx="114300" cy="330200"/>
            </a:xfrm>
            <a:custGeom>
              <a:avLst/>
              <a:gdLst>
                <a:gd name="T0" fmla="*/ 3544 w 129"/>
                <a:gd name="T1" fmla="*/ 0 h 374"/>
                <a:gd name="T2" fmla="*/ 114300 w 129"/>
                <a:gd name="T3" fmla="*/ 330200 h 374"/>
                <a:gd name="T4" fmla="*/ 0 60000 65536"/>
                <a:gd name="T5" fmla="*/ 0 60000 65536"/>
                <a:gd name="T6" fmla="*/ 0 w 129"/>
                <a:gd name="T7" fmla="*/ 0 h 374"/>
                <a:gd name="T8" fmla="*/ 129 w 129"/>
                <a:gd name="T9" fmla="*/ 374 h 374"/>
              </a:gdLst>
              <a:ahLst/>
              <a:cxnLst>
                <a:cxn ang="T4">
                  <a:pos x="T0" y="T1"/>
                </a:cxn>
                <a:cxn ang="T5">
                  <a:pos x="T2" y="T3"/>
                </a:cxn>
              </a:cxnLst>
              <a:rect l="T6" t="T7" r="T8" b="T9"/>
              <a:pathLst>
                <a:path w="129" h="374">
                  <a:moveTo>
                    <a:pt x="4" y="0"/>
                  </a:moveTo>
                  <a:cubicBezTo>
                    <a:pt x="0" y="114"/>
                    <a:pt x="57" y="286"/>
                    <a:pt x="129" y="37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0" name="Freeform 120"/>
            <p:cNvSpPr/>
            <p:nvPr/>
          </p:nvSpPr>
          <p:spPr bwMode="auto">
            <a:xfrm>
              <a:off x="236537" y="450850"/>
              <a:ext cx="79375" cy="68262"/>
            </a:xfrm>
            <a:custGeom>
              <a:avLst/>
              <a:gdLst>
                <a:gd name="T0" fmla="*/ 0 w 91"/>
                <a:gd name="T1" fmla="*/ 0 h 79"/>
                <a:gd name="T2" fmla="*/ 79375 w 91"/>
                <a:gd name="T3" fmla="*/ 68262 h 79"/>
                <a:gd name="T4" fmla="*/ 0 60000 65536"/>
                <a:gd name="T5" fmla="*/ 0 60000 65536"/>
                <a:gd name="T6" fmla="*/ 0 w 91"/>
                <a:gd name="T7" fmla="*/ 0 h 79"/>
                <a:gd name="T8" fmla="*/ 91 w 91"/>
                <a:gd name="T9" fmla="*/ 79 h 79"/>
              </a:gdLst>
              <a:ahLst/>
              <a:cxnLst>
                <a:cxn ang="T4">
                  <a:pos x="T0" y="T1"/>
                </a:cxn>
                <a:cxn ang="T5">
                  <a:pos x="T2" y="T3"/>
                </a:cxn>
              </a:cxnLst>
              <a:rect l="T6" t="T7" r="T8" b="T9"/>
              <a:pathLst>
                <a:path w="91" h="79">
                  <a:moveTo>
                    <a:pt x="0" y="0"/>
                  </a:moveTo>
                  <a:cubicBezTo>
                    <a:pt x="20" y="25"/>
                    <a:pt x="63" y="63"/>
                    <a:pt x="91" y="79"/>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1" name="Freeform 121"/>
            <p:cNvSpPr/>
            <p:nvPr/>
          </p:nvSpPr>
          <p:spPr bwMode="auto">
            <a:xfrm>
              <a:off x="315912" y="504825"/>
              <a:ext cx="292100" cy="65087"/>
            </a:xfrm>
            <a:custGeom>
              <a:avLst/>
              <a:gdLst>
                <a:gd name="T0" fmla="*/ 0 w 332"/>
                <a:gd name="T1" fmla="*/ 14073 h 74"/>
                <a:gd name="T2" fmla="*/ 292100 w 332"/>
                <a:gd name="T3" fmla="*/ 0 h 74"/>
                <a:gd name="T4" fmla="*/ 0 60000 65536"/>
                <a:gd name="T5" fmla="*/ 0 60000 65536"/>
                <a:gd name="T6" fmla="*/ 0 w 332"/>
                <a:gd name="T7" fmla="*/ 0 h 74"/>
                <a:gd name="T8" fmla="*/ 332 w 332"/>
                <a:gd name="T9" fmla="*/ 74 h 74"/>
              </a:gdLst>
              <a:ahLst/>
              <a:cxnLst>
                <a:cxn ang="T4">
                  <a:pos x="T0" y="T1"/>
                </a:cxn>
                <a:cxn ang="T5">
                  <a:pos x="T2" y="T3"/>
                </a:cxn>
              </a:cxnLst>
              <a:rect l="T6" t="T7" r="T8" b="T9"/>
              <a:pathLst>
                <a:path w="332" h="74">
                  <a:moveTo>
                    <a:pt x="0" y="16"/>
                  </a:moveTo>
                  <a:cubicBezTo>
                    <a:pt x="95" y="74"/>
                    <a:pt x="243" y="66"/>
                    <a:pt x="332"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2" name="Freeform 122"/>
            <p:cNvSpPr/>
            <p:nvPr/>
          </p:nvSpPr>
          <p:spPr bwMode="auto">
            <a:xfrm>
              <a:off x="315912" y="519112"/>
              <a:ext cx="155575" cy="55562"/>
            </a:xfrm>
            <a:custGeom>
              <a:avLst/>
              <a:gdLst>
                <a:gd name="T0" fmla="*/ 0 w 177"/>
                <a:gd name="T1" fmla="*/ 0 h 63"/>
                <a:gd name="T2" fmla="*/ 155575 w 177"/>
                <a:gd name="T3" fmla="*/ 46743 h 63"/>
                <a:gd name="T4" fmla="*/ 0 60000 65536"/>
                <a:gd name="T5" fmla="*/ 0 60000 65536"/>
                <a:gd name="T6" fmla="*/ 0 w 177"/>
                <a:gd name="T7" fmla="*/ 0 h 63"/>
                <a:gd name="T8" fmla="*/ 177 w 177"/>
                <a:gd name="T9" fmla="*/ 63 h 63"/>
              </a:gdLst>
              <a:ahLst/>
              <a:cxnLst>
                <a:cxn ang="T4">
                  <a:pos x="T0" y="T1"/>
                </a:cxn>
                <a:cxn ang="T5">
                  <a:pos x="T2" y="T3"/>
                </a:cxn>
              </a:cxnLst>
              <a:rect l="T6" t="T7" r="T8" b="T9"/>
              <a:pathLst>
                <a:path w="177" h="63">
                  <a:moveTo>
                    <a:pt x="0" y="0"/>
                  </a:moveTo>
                  <a:cubicBezTo>
                    <a:pt x="41" y="39"/>
                    <a:pt x="121" y="63"/>
                    <a:pt x="177" y="5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3" name="Freeform 123"/>
            <p:cNvSpPr/>
            <p:nvPr/>
          </p:nvSpPr>
          <p:spPr bwMode="auto">
            <a:xfrm>
              <a:off x="471487" y="504825"/>
              <a:ext cx="136525" cy="63500"/>
            </a:xfrm>
            <a:custGeom>
              <a:avLst/>
              <a:gdLst>
                <a:gd name="T0" fmla="*/ 0 w 155"/>
                <a:gd name="T1" fmla="*/ 61711 h 71"/>
                <a:gd name="T2" fmla="*/ 136525 w 155"/>
                <a:gd name="T3" fmla="*/ 0 h 71"/>
                <a:gd name="T4" fmla="*/ 0 60000 65536"/>
                <a:gd name="T5" fmla="*/ 0 60000 65536"/>
                <a:gd name="T6" fmla="*/ 0 w 155"/>
                <a:gd name="T7" fmla="*/ 0 h 71"/>
                <a:gd name="T8" fmla="*/ 155 w 155"/>
                <a:gd name="T9" fmla="*/ 71 h 71"/>
              </a:gdLst>
              <a:ahLst/>
              <a:cxnLst>
                <a:cxn ang="T4">
                  <a:pos x="T0" y="T1"/>
                </a:cxn>
                <a:cxn ang="T5">
                  <a:pos x="T2" y="T3"/>
                </a:cxn>
              </a:cxnLst>
              <a:rect l="T6" t="T7" r="T8" b="T9"/>
              <a:pathLst>
                <a:path w="155" h="71">
                  <a:moveTo>
                    <a:pt x="0" y="69"/>
                  </a:moveTo>
                  <a:cubicBezTo>
                    <a:pt x="52" y="71"/>
                    <a:pt x="122" y="39"/>
                    <a:pt x="155"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4" name="Freeform 124"/>
            <p:cNvSpPr/>
            <p:nvPr/>
          </p:nvSpPr>
          <p:spPr bwMode="auto">
            <a:xfrm>
              <a:off x="608012" y="360362"/>
              <a:ext cx="115887" cy="144462"/>
            </a:xfrm>
            <a:custGeom>
              <a:avLst/>
              <a:gdLst>
                <a:gd name="T0" fmla="*/ 0 w 131"/>
                <a:gd name="T1" fmla="*/ 144462 h 165"/>
                <a:gd name="T2" fmla="*/ 115887 w 131"/>
                <a:gd name="T3" fmla="*/ 0 h 165"/>
                <a:gd name="T4" fmla="*/ 0 60000 65536"/>
                <a:gd name="T5" fmla="*/ 0 60000 65536"/>
                <a:gd name="T6" fmla="*/ 0 w 131"/>
                <a:gd name="T7" fmla="*/ 0 h 165"/>
                <a:gd name="T8" fmla="*/ 131 w 131"/>
                <a:gd name="T9" fmla="*/ 165 h 165"/>
              </a:gdLst>
              <a:ahLst/>
              <a:cxnLst>
                <a:cxn ang="T4">
                  <a:pos x="T0" y="T1"/>
                </a:cxn>
                <a:cxn ang="T5">
                  <a:pos x="T2" y="T3"/>
                </a:cxn>
              </a:cxnLst>
              <a:rect l="T6" t="T7" r="T8" b="T9"/>
              <a:pathLst>
                <a:path w="131" h="165">
                  <a:moveTo>
                    <a:pt x="0" y="165"/>
                  </a:moveTo>
                  <a:cubicBezTo>
                    <a:pt x="48" y="131"/>
                    <a:pt x="109" y="54"/>
                    <a:pt x="131"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5" name="Freeform 125"/>
            <p:cNvSpPr/>
            <p:nvPr/>
          </p:nvSpPr>
          <p:spPr bwMode="auto">
            <a:xfrm>
              <a:off x="723899" y="133350"/>
              <a:ext cx="47625" cy="227012"/>
            </a:xfrm>
            <a:custGeom>
              <a:avLst/>
              <a:gdLst>
                <a:gd name="T0" fmla="*/ 0 w 55"/>
                <a:gd name="T1" fmla="*/ 227012 h 258"/>
                <a:gd name="T2" fmla="*/ 43295 w 55"/>
                <a:gd name="T3" fmla="*/ 0 h 258"/>
                <a:gd name="T4" fmla="*/ 0 60000 65536"/>
                <a:gd name="T5" fmla="*/ 0 60000 65536"/>
                <a:gd name="T6" fmla="*/ 0 w 55"/>
                <a:gd name="T7" fmla="*/ 0 h 258"/>
                <a:gd name="T8" fmla="*/ 55 w 55"/>
                <a:gd name="T9" fmla="*/ 258 h 258"/>
              </a:gdLst>
              <a:ahLst/>
              <a:cxnLst>
                <a:cxn ang="T4">
                  <a:pos x="T0" y="T1"/>
                </a:cxn>
                <a:cxn ang="T5">
                  <a:pos x="T2" y="T3"/>
                </a:cxn>
              </a:cxnLst>
              <a:rect l="T6" t="T7" r="T8" b="T9"/>
              <a:pathLst>
                <a:path w="55" h="258">
                  <a:moveTo>
                    <a:pt x="0" y="258"/>
                  </a:moveTo>
                  <a:cubicBezTo>
                    <a:pt x="31" y="193"/>
                    <a:pt x="55" y="72"/>
                    <a:pt x="5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6" name="Freeform 126"/>
            <p:cNvSpPr/>
            <p:nvPr/>
          </p:nvSpPr>
          <p:spPr bwMode="auto">
            <a:xfrm>
              <a:off x="760412" y="173037"/>
              <a:ext cx="61912" cy="53975"/>
            </a:xfrm>
            <a:custGeom>
              <a:avLst/>
              <a:gdLst>
                <a:gd name="T0" fmla="*/ 61912 w 70"/>
                <a:gd name="T1" fmla="*/ 0 h 62"/>
                <a:gd name="T2" fmla="*/ 0 w 70"/>
                <a:gd name="T3" fmla="*/ 53975 h 62"/>
                <a:gd name="T4" fmla="*/ 0 60000 65536"/>
                <a:gd name="T5" fmla="*/ 0 60000 65536"/>
                <a:gd name="T6" fmla="*/ 0 w 70"/>
                <a:gd name="T7" fmla="*/ 0 h 62"/>
                <a:gd name="T8" fmla="*/ 70 w 70"/>
                <a:gd name="T9" fmla="*/ 62 h 62"/>
              </a:gdLst>
              <a:ahLst/>
              <a:cxnLst>
                <a:cxn ang="T4">
                  <a:pos x="T0" y="T1"/>
                </a:cxn>
                <a:cxn ang="T5">
                  <a:pos x="T2" y="T3"/>
                </a:cxn>
              </a:cxnLst>
              <a:rect l="T6" t="T7" r="T8" b="T9"/>
              <a:pathLst>
                <a:path w="70" h="62">
                  <a:moveTo>
                    <a:pt x="70" y="0"/>
                  </a:moveTo>
                  <a:cubicBezTo>
                    <a:pt x="45" y="10"/>
                    <a:pt x="13" y="38"/>
                    <a:pt x="0" y="62"/>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7" name="Freeform 127"/>
            <p:cNvSpPr/>
            <p:nvPr/>
          </p:nvSpPr>
          <p:spPr bwMode="auto">
            <a:xfrm>
              <a:off x="822324" y="168275"/>
              <a:ext cx="71437" cy="58737"/>
            </a:xfrm>
            <a:custGeom>
              <a:avLst/>
              <a:gdLst>
                <a:gd name="T0" fmla="*/ 66145 w 81"/>
                <a:gd name="T1" fmla="*/ 58737 h 67"/>
                <a:gd name="T2" fmla="*/ 28222 w 81"/>
                <a:gd name="T3" fmla="*/ 2630 h 67"/>
                <a:gd name="T4" fmla="*/ 0 w 81"/>
                <a:gd name="T5" fmla="*/ 5260 h 67"/>
                <a:gd name="T6" fmla="*/ 0 60000 65536"/>
                <a:gd name="T7" fmla="*/ 0 60000 65536"/>
                <a:gd name="T8" fmla="*/ 0 60000 65536"/>
                <a:gd name="T9" fmla="*/ 0 w 81"/>
                <a:gd name="T10" fmla="*/ 0 h 67"/>
                <a:gd name="T11" fmla="*/ 81 w 81"/>
                <a:gd name="T12" fmla="*/ 67 h 67"/>
              </a:gdLst>
              <a:ahLst/>
              <a:cxnLst>
                <a:cxn ang="T6">
                  <a:pos x="T0" y="T1"/>
                </a:cxn>
                <a:cxn ang="T7">
                  <a:pos x="T2" y="T3"/>
                </a:cxn>
                <a:cxn ang="T8">
                  <a:pos x="T4" y="T5"/>
                </a:cxn>
              </a:cxnLst>
              <a:rect l="T9" t="T10" r="T11" b="T12"/>
              <a:pathLst>
                <a:path w="81" h="67">
                  <a:moveTo>
                    <a:pt x="75" y="67"/>
                  </a:moveTo>
                  <a:cubicBezTo>
                    <a:pt x="81" y="37"/>
                    <a:pt x="62" y="9"/>
                    <a:pt x="32" y="3"/>
                  </a:cubicBezTo>
                  <a:cubicBezTo>
                    <a:pt x="23" y="0"/>
                    <a:pt x="8" y="2"/>
                    <a:pt x="0" y="6"/>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8" name="Freeform 128"/>
            <p:cNvSpPr/>
            <p:nvPr/>
          </p:nvSpPr>
          <p:spPr bwMode="auto">
            <a:xfrm>
              <a:off x="715962" y="290512"/>
              <a:ext cx="136525" cy="84137"/>
            </a:xfrm>
            <a:custGeom>
              <a:avLst/>
              <a:gdLst>
                <a:gd name="T0" fmla="*/ 0 w 155"/>
                <a:gd name="T1" fmla="*/ 84137 h 95"/>
                <a:gd name="T2" fmla="*/ 136525 w 155"/>
                <a:gd name="T3" fmla="*/ 0 h 95"/>
                <a:gd name="T4" fmla="*/ 0 60000 65536"/>
                <a:gd name="T5" fmla="*/ 0 60000 65536"/>
                <a:gd name="T6" fmla="*/ 0 w 155"/>
                <a:gd name="T7" fmla="*/ 0 h 95"/>
                <a:gd name="T8" fmla="*/ 155 w 155"/>
                <a:gd name="T9" fmla="*/ 95 h 95"/>
              </a:gdLst>
              <a:ahLst/>
              <a:cxnLst>
                <a:cxn ang="T4">
                  <a:pos x="T0" y="T1"/>
                </a:cxn>
                <a:cxn ang="T5">
                  <a:pos x="T2" y="T3"/>
                </a:cxn>
              </a:cxnLst>
              <a:rect l="T6" t="T7" r="T8" b="T9"/>
              <a:pathLst>
                <a:path w="155" h="95">
                  <a:moveTo>
                    <a:pt x="0" y="95"/>
                  </a:moveTo>
                  <a:cubicBezTo>
                    <a:pt x="47" y="79"/>
                    <a:pt x="120" y="34"/>
                    <a:pt x="155"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9" name="Freeform 129"/>
            <p:cNvSpPr/>
            <p:nvPr/>
          </p:nvSpPr>
          <p:spPr bwMode="auto">
            <a:xfrm>
              <a:off x="852487" y="227012"/>
              <a:ext cx="36512" cy="63500"/>
            </a:xfrm>
            <a:custGeom>
              <a:avLst/>
              <a:gdLst>
                <a:gd name="T0" fmla="*/ 0 w 41"/>
                <a:gd name="T1" fmla="*/ 63500 h 73"/>
                <a:gd name="T2" fmla="*/ 36512 w 41"/>
                <a:gd name="T3" fmla="*/ 0 h 73"/>
                <a:gd name="T4" fmla="*/ 0 60000 65536"/>
                <a:gd name="T5" fmla="*/ 0 60000 65536"/>
                <a:gd name="T6" fmla="*/ 0 w 41"/>
                <a:gd name="T7" fmla="*/ 0 h 73"/>
                <a:gd name="T8" fmla="*/ 41 w 41"/>
                <a:gd name="T9" fmla="*/ 73 h 73"/>
              </a:gdLst>
              <a:ahLst/>
              <a:cxnLst>
                <a:cxn ang="T4">
                  <a:pos x="T0" y="T1"/>
                </a:cxn>
                <a:cxn ang="T5">
                  <a:pos x="T2" y="T3"/>
                </a:cxn>
              </a:cxnLst>
              <a:rect l="T6" t="T7" r="T8" b="T9"/>
              <a:pathLst>
                <a:path w="41" h="73">
                  <a:moveTo>
                    <a:pt x="0" y="73"/>
                  </a:moveTo>
                  <a:cubicBezTo>
                    <a:pt x="19" y="57"/>
                    <a:pt x="37" y="24"/>
                    <a:pt x="41"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0" name="Freeform 130"/>
            <p:cNvSpPr/>
            <p:nvPr/>
          </p:nvSpPr>
          <p:spPr bwMode="auto">
            <a:xfrm>
              <a:off x="898524" y="204787"/>
              <a:ext cx="30162" cy="93662"/>
            </a:xfrm>
            <a:custGeom>
              <a:avLst/>
              <a:gdLst>
                <a:gd name="T0" fmla="*/ 0 w 34"/>
                <a:gd name="T1" fmla="*/ 93662 h 107"/>
                <a:gd name="T2" fmla="*/ 23952 w 34"/>
                <a:gd name="T3" fmla="*/ 0 h 107"/>
                <a:gd name="T4" fmla="*/ 0 60000 65536"/>
                <a:gd name="T5" fmla="*/ 0 60000 65536"/>
                <a:gd name="T6" fmla="*/ 0 w 34"/>
                <a:gd name="T7" fmla="*/ 0 h 107"/>
                <a:gd name="T8" fmla="*/ 34 w 34"/>
                <a:gd name="T9" fmla="*/ 107 h 107"/>
              </a:gdLst>
              <a:ahLst/>
              <a:cxnLst>
                <a:cxn ang="T4">
                  <a:pos x="T0" y="T1"/>
                </a:cxn>
                <a:cxn ang="T5">
                  <a:pos x="T2" y="T3"/>
                </a:cxn>
              </a:cxnLst>
              <a:rect l="T6" t="T7" r="T8" b="T9"/>
              <a:pathLst>
                <a:path w="34" h="107">
                  <a:moveTo>
                    <a:pt x="0" y="107"/>
                  </a:moveTo>
                  <a:cubicBezTo>
                    <a:pt x="21" y="81"/>
                    <a:pt x="34" y="33"/>
                    <a:pt x="27"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1" name="Freeform 131"/>
            <p:cNvSpPr/>
            <p:nvPr/>
          </p:nvSpPr>
          <p:spPr bwMode="auto">
            <a:xfrm>
              <a:off x="677862" y="298450"/>
              <a:ext cx="220662" cy="136525"/>
            </a:xfrm>
            <a:custGeom>
              <a:avLst/>
              <a:gdLst>
                <a:gd name="T0" fmla="*/ 0 w 250"/>
                <a:gd name="T1" fmla="*/ 136525 h 155"/>
                <a:gd name="T2" fmla="*/ 220662 w 250"/>
                <a:gd name="T3" fmla="*/ 0 h 155"/>
                <a:gd name="T4" fmla="*/ 0 60000 65536"/>
                <a:gd name="T5" fmla="*/ 0 60000 65536"/>
                <a:gd name="T6" fmla="*/ 0 w 250"/>
                <a:gd name="T7" fmla="*/ 0 h 155"/>
                <a:gd name="T8" fmla="*/ 250 w 250"/>
                <a:gd name="T9" fmla="*/ 155 h 155"/>
              </a:gdLst>
              <a:ahLst/>
              <a:cxnLst>
                <a:cxn ang="T4">
                  <a:pos x="T0" y="T1"/>
                </a:cxn>
                <a:cxn ang="T5">
                  <a:pos x="T2" y="T3"/>
                </a:cxn>
              </a:cxnLst>
              <a:rect l="T6" t="T7" r="T8" b="T9"/>
              <a:pathLst>
                <a:path w="250" h="155">
                  <a:moveTo>
                    <a:pt x="0" y="155"/>
                  </a:moveTo>
                  <a:cubicBezTo>
                    <a:pt x="81" y="136"/>
                    <a:pt x="197" y="65"/>
                    <a:pt x="25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2" name="Freeform 132"/>
            <p:cNvSpPr/>
            <p:nvPr/>
          </p:nvSpPr>
          <p:spPr bwMode="auto">
            <a:xfrm>
              <a:off x="766762" y="122237"/>
              <a:ext cx="112712" cy="28575"/>
            </a:xfrm>
            <a:custGeom>
              <a:avLst/>
              <a:gdLst>
                <a:gd name="T0" fmla="*/ 112712 w 128"/>
                <a:gd name="T1" fmla="*/ 15670 h 31"/>
                <a:gd name="T2" fmla="*/ 0 w 128"/>
                <a:gd name="T3" fmla="*/ 28575 h 31"/>
                <a:gd name="T4" fmla="*/ 0 60000 65536"/>
                <a:gd name="T5" fmla="*/ 0 60000 65536"/>
                <a:gd name="T6" fmla="*/ 0 w 128"/>
                <a:gd name="T7" fmla="*/ 0 h 31"/>
                <a:gd name="T8" fmla="*/ 128 w 128"/>
                <a:gd name="T9" fmla="*/ 31 h 31"/>
              </a:gdLst>
              <a:ahLst/>
              <a:cxnLst>
                <a:cxn ang="T4">
                  <a:pos x="T0" y="T1"/>
                </a:cxn>
                <a:cxn ang="T5">
                  <a:pos x="T2" y="T3"/>
                </a:cxn>
              </a:cxnLst>
              <a:rect l="T6" t="T7" r="T8" b="T9"/>
              <a:pathLst>
                <a:path w="128" h="31">
                  <a:moveTo>
                    <a:pt x="128" y="17"/>
                  </a:moveTo>
                  <a:cubicBezTo>
                    <a:pt x="90" y="0"/>
                    <a:pt x="33" y="6"/>
                    <a:pt x="0" y="31"/>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3" name="Freeform 133"/>
            <p:cNvSpPr/>
            <p:nvPr/>
          </p:nvSpPr>
          <p:spPr bwMode="auto">
            <a:xfrm>
              <a:off x="879474" y="138112"/>
              <a:ext cx="42862" cy="66675"/>
            </a:xfrm>
            <a:custGeom>
              <a:avLst/>
              <a:gdLst>
                <a:gd name="T0" fmla="*/ 42862 w 48"/>
                <a:gd name="T1" fmla="*/ 66675 h 76"/>
                <a:gd name="T2" fmla="*/ 0 w 48"/>
                <a:gd name="T3" fmla="*/ 0 h 76"/>
                <a:gd name="T4" fmla="*/ 0 60000 65536"/>
                <a:gd name="T5" fmla="*/ 0 60000 65536"/>
                <a:gd name="T6" fmla="*/ 0 w 48"/>
                <a:gd name="T7" fmla="*/ 0 h 76"/>
                <a:gd name="T8" fmla="*/ 48 w 48"/>
                <a:gd name="T9" fmla="*/ 76 h 76"/>
              </a:gdLst>
              <a:ahLst/>
              <a:cxnLst>
                <a:cxn ang="T4">
                  <a:pos x="T0" y="T1"/>
                </a:cxn>
                <a:cxn ang="T5">
                  <a:pos x="T2" y="T3"/>
                </a:cxn>
              </a:cxnLst>
              <a:rect l="T6" t="T7" r="T8" b="T9"/>
              <a:pathLst>
                <a:path w="48" h="76">
                  <a:moveTo>
                    <a:pt x="48" y="76"/>
                  </a:moveTo>
                  <a:cubicBezTo>
                    <a:pt x="46" y="48"/>
                    <a:pt x="24" y="13"/>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4" name="Freeform 134"/>
            <p:cNvSpPr/>
            <p:nvPr/>
          </p:nvSpPr>
          <p:spPr bwMode="auto">
            <a:xfrm>
              <a:off x="355599" y="133350"/>
              <a:ext cx="411162" cy="82550"/>
            </a:xfrm>
            <a:custGeom>
              <a:avLst/>
              <a:gdLst>
                <a:gd name="T0" fmla="*/ 0 w 467"/>
                <a:gd name="T1" fmla="*/ 71011 h 93"/>
                <a:gd name="T2" fmla="*/ 411162 w 467"/>
                <a:gd name="T3" fmla="*/ 0 h 93"/>
                <a:gd name="T4" fmla="*/ 0 60000 65536"/>
                <a:gd name="T5" fmla="*/ 0 60000 65536"/>
                <a:gd name="T6" fmla="*/ 0 w 467"/>
                <a:gd name="T7" fmla="*/ 0 h 93"/>
                <a:gd name="T8" fmla="*/ 467 w 467"/>
                <a:gd name="T9" fmla="*/ 93 h 93"/>
              </a:gdLst>
              <a:ahLst/>
              <a:cxnLst>
                <a:cxn ang="T4">
                  <a:pos x="T0" y="T1"/>
                </a:cxn>
                <a:cxn ang="T5">
                  <a:pos x="T2" y="T3"/>
                </a:cxn>
              </a:cxnLst>
              <a:rect l="T6" t="T7" r="T8" b="T9"/>
              <a:pathLst>
                <a:path w="467" h="93">
                  <a:moveTo>
                    <a:pt x="0" y="80"/>
                  </a:moveTo>
                  <a:cubicBezTo>
                    <a:pt x="130" y="93"/>
                    <a:pt x="349" y="55"/>
                    <a:pt x="467"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5" name="Freeform 135"/>
            <p:cNvSpPr/>
            <p:nvPr/>
          </p:nvSpPr>
          <p:spPr bwMode="auto">
            <a:xfrm>
              <a:off x="125412" y="120650"/>
              <a:ext cx="230187" cy="82550"/>
            </a:xfrm>
            <a:custGeom>
              <a:avLst/>
              <a:gdLst>
                <a:gd name="T0" fmla="*/ 0 w 262"/>
                <a:gd name="T1" fmla="*/ 0 h 94"/>
                <a:gd name="T2" fmla="*/ 230187 w 262"/>
                <a:gd name="T3" fmla="*/ 82550 h 94"/>
                <a:gd name="T4" fmla="*/ 0 60000 65536"/>
                <a:gd name="T5" fmla="*/ 0 60000 65536"/>
                <a:gd name="T6" fmla="*/ 0 w 262"/>
                <a:gd name="T7" fmla="*/ 0 h 94"/>
                <a:gd name="T8" fmla="*/ 262 w 262"/>
                <a:gd name="T9" fmla="*/ 94 h 94"/>
              </a:gdLst>
              <a:ahLst/>
              <a:cxnLst>
                <a:cxn ang="T4">
                  <a:pos x="T0" y="T1"/>
                </a:cxn>
                <a:cxn ang="T5">
                  <a:pos x="T2" y="T3"/>
                </a:cxn>
              </a:cxnLst>
              <a:rect l="T6" t="T7" r="T8" b="T9"/>
              <a:pathLst>
                <a:path w="262" h="94">
                  <a:moveTo>
                    <a:pt x="0" y="0"/>
                  </a:moveTo>
                  <a:cubicBezTo>
                    <a:pt x="62" y="50"/>
                    <a:pt x="183" y="93"/>
                    <a:pt x="262" y="94"/>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6" name="Freeform 136"/>
            <p:cNvSpPr/>
            <p:nvPr/>
          </p:nvSpPr>
          <p:spPr bwMode="auto">
            <a:xfrm>
              <a:off x="125412" y="39687"/>
              <a:ext cx="107950" cy="80962"/>
            </a:xfrm>
            <a:custGeom>
              <a:avLst/>
              <a:gdLst>
                <a:gd name="T0" fmla="*/ 107950 w 122"/>
                <a:gd name="T1" fmla="*/ 0 h 93"/>
                <a:gd name="T2" fmla="*/ 0 w 122"/>
                <a:gd name="T3" fmla="*/ 80962 h 93"/>
                <a:gd name="T4" fmla="*/ 0 60000 65536"/>
                <a:gd name="T5" fmla="*/ 0 60000 65536"/>
                <a:gd name="T6" fmla="*/ 0 w 122"/>
                <a:gd name="T7" fmla="*/ 0 h 93"/>
                <a:gd name="T8" fmla="*/ 122 w 122"/>
                <a:gd name="T9" fmla="*/ 93 h 93"/>
              </a:gdLst>
              <a:ahLst/>
              <a:cxnLst>
                <a:cxn ang="T4">
                  <a:pos x="T0" y="T1"/>
                </a:cxn>
                <a:cxn ang="T5">
                  <a:pos x="T2" y="T3"/>
                </a:cxn>
              </a:cxnLst>
              <a:rect l="T6" t="T7" r="T8" b="T9"/>
              <a:pathLst>
                <a:path w="122" h="93">
                  <a:moveTo>
                    <a:pt x="122" y="0"/>
                  </a:moveTo>
                  <a:cubicBezTo>
                    <a:pt x="74" y="7"/>
                    <a:pt x="19" y="49"/>
                    <a:pt x="0" y="93"/>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7" name="Freeform 137"/>
            <p:cNvSpPr/>
            <p:nvPr/>
          </p:nvSpPr>
          <p:spPr bwMode="auto">
            <a:xfrm>
              <a:off x="233362" y="0"/>
              <a:ext cx="406400" cy="39687"/>
            </a:xfrm>
            <a:custGeom>
              <a:avLst/>
              <a:gdLst>
                <a:gd name="T0" fmla="*/ 406400 w 462"/>
                <a:gd name="T1" fmla="*/ 33513 h 45"/>
                <a:gd name="T2" fmla="*/ 0 w 462"/>
                <a:gd name="T3" fmla="*/ 39687 h 45"/>
                <a:gd name="T4" fmla="*/ 0 60000 65536"/>
                <a:gd name="T5" fmla="*/ 0 60000 65536"/>
                <a:gd name="T6" fmla="*/ 0 w 462"/>
                <a:gd name="T7" fmla="*/ 0 h 45"/>
                <a:gd name="T8" fmla="*/ 462 w 462"/>
                <a:gd name="T9" fmla="*/ 45 h 45"/>
              </a:gdLst>
              <a:ahLst/>
              <a:cxnLst>
                <a:cxn ang="T4">
                  <a:pos x="T0" y="T1"/>
                </a:cxn>
                <a:cxn ang="T5">
                  <a:pos x="T2" y="T3"/>
                </a:cxn>
              </a:cxnLst>
              <a:rect l="T6" t="T7" r="T8" b="T9"/>
              <a:pathLst>
                <a:path w="462" h="45">
                  <a:moveTo>
                    <a:pt x="462" y="38"/>
                  </a:moveTo>
                  <a:cubicBezTo>
                    <a:pt x="338" y="0"/>
                    <a:pt x="123" y="4"/>
                    <a:pt x="0" y="45"/>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8" name="Freeform 138"/>
            <p:cNvSpPr/>
            <p:nvPr/>
          </p:nvSpPr>
          <p:spPr bwMode="auto">
            <a:xfrm>
              <a:off x="639762" y="33337"/>
              <a:ext cx="120650" cy="55562"/>
            </a:xfrm>
            <a:custGeom>
              <a:avLst/>
              <a:gdLst>
                <a:gd name="T0" fmla="*/ 120650 w 138"/>
                <a:gd name="T1" fmla="*/ 55562 h 63"/>
                <a:gd name="T2" fmla="*/ 0 w 138"/>
                <a:gd name="T3" fmla="*/ 0 h 63"/>
                <a:gd name="T4" fmla="*/ 0 60000 65536"/>
                <a:gd name="T5" fmla="*/ 0 60000 65536"/>
                <a:gd name="T6" fmla="*/ 0 w 138"/>
                <a:gd name="T7" fmla="*/ 0 h 63"/>
                <a:gd name="T8" fmla="*/ 138 w 138"/>
                <a:gd name="T9" fmla="*/ 63 h 63"/>
              </a:gdLst>
              <a:ahLst/>
              <a:cxnLst>
                <a:cxn ang="T4">
                  <a:pos x="T0" y="T1"/>
                </a:cxn>
                <a:cxn ang="T5">
                  <a:pos x="T2" y="T3"/>
                </a:cxn>
              </a:cxnLst>
              <a:rect l="T6" t="T7" r="T8" b="T9"/>
              <a:pathLst>
                <a:path w="138" h="63">
                  <a:moveTo>
                    <a:pt x="138" y="63"/>
                  </a:moveTo>
                  <a:cubicBezTo>
                    <a:pt x="107" y="32"/>
                    <a:pt x="44" y="3"/>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49" name="Freeform 139"/>
            <p:cNvSpPr/>
            <p:nvPr/>
          </p:nvSpPr>
          <p:spPr bwMode="auto">
            <a:xfrm>
              <a:off x="760412" y="88900"/>
              <a:ext cx="14287" cy="44450"/>
            </a:xfrm>
            <a:custGeom>
              <a:avLst/>
              <a:gdLst>
                <a:gd name="T0" fmla="*/ 6251 w 16"/>
                <a:gd name="T1" fmla="*/ 44450 h 51"/>
                <a:gd name="T2" fmla="*/ 0 w 16"/>
                <a:gd name="T3" fmla="*/ 0 h 51"/>
                <a:gd name="T4" fmla="*/ 0 60000 65536"/>
                <a:gd name="T5" fmla="*/ 0 60000 65536"/>
                <a:gd name="T6" fmla="*/ 0 w 16"/>
                <a:gd name="T7" fmla="*/ 0 h 51"/>
                <a:gd name="T8" fmla="*/ 16 w 16"/>
                <a:gd name="T9" fmla="*/ 51 h 51"/>
              </a:gdLst>
              <a:ahLst/>
              <a:cxnLst>
                <a:cxn ang="T4">
                  <a:pos x="T0" y="T1"/>
                </a:cxn>
                <a:cxn ang="T5">
                  <a:pos x="T2" y="T3"/>
                </a:cxn>
              </a:cxnLst>
              <a:rect l="T6" t="T7" r="T8" b="T9"/>
              <a:pathLst>
                <a:path w="16" h="51">
                  <a:moveTo>
                    <a:pt x="7" y="51"/>
                  </a:moveTo>
                  <a:cubicBezTo>
                    <a:pt x="16" y="35"/>
                    <a:pt x="13" y="13"/>
                    <a:pt x="0" y="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50" name="Freeform 140"/>
            <p:cNvSpPr/>
            <p:nvPr/>
          </p:nvSpPr>
          <p:spPr bwMode="auto">
            <a:xfrm>
              <a:off x="188912" y="73025"/>
              <a:ext cx="530225" cy="87312"/>
            </a:xfrm>
            <a:custGeom>
              <a:avLst/>
              <a:gdLst>
                <a:gd name="T0" fmla="*/ 530225 w 602"/>
                <a:gd name="T1" fmla="*/ 79454 h 100"/>
                <a:gd name="T2" fmla="*/ 0 w 602"/>
                <a:gd name="T3" fmla="*/ 87312 h 100"/>
                <a:gd name="T4" fmla="*/ 0 60000 65536"/>
                <a:gd name="T5" fmla="*/ 0 60000 65536"/>
                <a:gd name="T6" fmla="*/ 0 w 602"/>
                <a:gd name="T7" fmla="*/ 0 h 100"/>
                <a:gd name="T8" fmla="*/ 602 w 602"/>
                <a:gd name="T9" fmla="*/ 100 h 100"/>
              </a:gdLst>
              <a:ahLst/>
              <a:cxnLst>
                <a:cxn ang="T4">
                  <a:pos x="T0" y="T1"/>
                </a:cxn>
                <a:cxn ang="T5">
                  <a:pos x="T2" y="T3"/>
                </a:cxn>
              </a:cxnLst>
              <a:rect l="T6" t="T7" r="T8" b="T9"/>
              <a:pathLst>
                <a:path w="602" h="100">
                  <a:moveTo>
                    <a:pt x="602" y="91"/>
                  </a:moveTo>
                  <a:cubicBezTo>
                    <a:pt x="435" y="0"/>
                    <a:pt x="165" y="4"/>
                    <a:pt x="0" y="100"/>
                  </a:cubicBezTo>
                </a:path>
              </a:pathLst>
            </a:custGeom>
            <a:noFill/>
            <a:ln w="19050" cap="rnd"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41" name="Group 169"/>
          <p:cNvGrpSpPr/>
          <p:nvPr/>
        </p:nvGrpSpPr>
        <p:grpSpPr bwMode="auto">
          <a:xfrm>
            <a:off x="10024428" y="756285"/>
            <a:ext cx="642937" cy="781050"/>
            <a:chOff x="0" y="0"/>
            <a:chExt cx="857188" cy="1041390"/>
          </a:xfrm>
        </p:grpSpPr>
        <p:sp>
          <p:nvSpPr>
            <p:cNvPr id="15390" name="Freeform 38"/>
            <p:cNvSpPr/>
            <p:nvPr/>
          </p:nvSpPr>
          <p:spPr bwMode="auto">
            <a:xfrm>
              <a:off x="421290" y="580905"/>
              <a:ext cx="221655" cy="24841"/>
            </a:xfrm>
            <a:custGeom>
              <a:avLst/>
              <a:gdLst>
                <a:gd name="T0" fmla="*/ 221655 w 626"/>
                <a:gd name="T1" fmla="*/ 12612 h 65"/>
                <a:gd name="T2" fmla="*/ 148006 w 626"/>
                <a:gd name="T3" fmla="*/ 0 h 65"/>
                <a:gd name="T4" fmla="*/ 0 w 626"/>
                <a:gd name="T5" fmla="*/ 12612 h 65"/>
                <a:gd name="T6" fmla="*/ 148006 w 626"/>
                <a:gd name="T7" fmla="*/ 24841 h 65"/>
                <a:gd name="T8" fmla="*/ 221655 w 626"/>
                <a:gd name="T9" fmla="*/ 12612 h 65"/>
                <a:gd name="T10" fmla="*/ 0 60000 65536"/>
                <a:gd name="T11" fmla="*/ 0 60000 65536"/>
                <a:gd name="T12" fmla="*/ 0 60000 65536"/>
                <a:gd name="T13" fmla="*/ 0 60000 65536"/>
                <a:gd name="T14" fmla="*/ 0 60000 65536"/>
                <a:gd name="T15" fmla="*/ 0 w 626"/>
                <a:gd name="T16" fmla="*/ 0 h 65"/>
                <a:gd name="T17" fmla="*/ 626 w 626"/>
                <a:gd name="T18" fmla="*/ 65 h 65"/>
              </a:gdLst>
              <a:ahLst/>
              <a:cxnLst>
                <a:cxn ang="T10">
                  <a:pos x="T0" y="T1"/>
                </a:cxn>
                <a:cxn ang="T11">
                  <a:pos x="T2" y="T3"/>
                </a:cxn>
                <a:cxn ang="T12">
                  <a:pos x="T4" y="T5"/>
                </a:cxn>
                <a:cxn ang="T13">
                  <a:pos x="T6" y="T7"/>
                </a:cxn>
                <a:cxn ang="T14">
                  <a:pos x="T8" y="T9"/>
                </a:cxn>
              </a:cxnLst>
              <a:rect l="T15" t="T16" r="T17" b="T18"/>
              <a:pathLst>
                <a:path w="626" h="65">
                  <a:moveTo>
                    <a:pt x="626" y="33"/>
                  </a:moveTo>
                  <a:lnTo>
                    <a:pt x="418" y="0"/>
                  </a:lnTo>
                  <a:lnTo>
                    <a:pt x="0" y="33"/>
                  </a:lnTo>
                  <a:lnTo>
                    <a:pt x="418" y="65"/>
                  </a:lnTo>
                  <a:lnTo>
                    <a:pt x="626" y="33"/>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5391" name="Group 171"/>
            <p:cNvGrpSpPr/>
            <p:nvPr/>
          </p:nvGrpSpPr>
          <p:grpSpPr bwMode="auto">
            <a:xfrm>
              <a:off x="0" y="0"/>
              <a:ext cx="857188" cy="1041390"/>
              <a:chOff x="0" y="0"/>
              <a:chExt cx="857188" cy="1041390"/>
            </a:xfrm>
          </p:grpSpPr>
          <p:sp>
            <p:nvSpPr>
              <p:cNvPr id="15392" name="Oval 48"/>
              <p:cNvSpPr>
                <a:spLocks noChangeArrowheads="1"/>
              </p:cNvSpPr>
              <p:nvPr/>
            </p:nvSpPr>
            <p:spPr bwMode="auto">
              <a:xfrm>
                <a:off x="333627" y="49681"/>
                <a:ext cx="187259" cy="187259"/>
              </a:xfrm>
              <a:prstGeom prst="ellipse">
                <a:avLst/>
              </a:prstGeom>
              <a:solidFill>
                <a:srgbClr val="0079C5">
                  <a:alpha val="0"/>
                </a:srgbClr>
              </a:solidFill>
              <a:ln w="19050">
                <a:solidFill>
                  <a:schemeClr val="tx1"/>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393" name="Freeform 26"/>
              <p:cNvSpPr/>
              <p:nvPr/>
            </p:nvSpPr>
            <p:spPr bwMode="auto">
              <a:xfrm>
                <a:off x="392098" y="57706"/>
                <a:ext cx="71846" cy="87133"/>
              </a:xfrm>
              <a:custGeom>
                <a:avLst/>
                <a:gdLst>
                  <a:gd name="T0" fmla="*/ 52687 w 105"/>
                  <a:gd name="T1" fmla="*/ 0 h 127"/>
                  <a:gd name="T2" fmla="*/ 19843 w 105"/>
                  <a:gd name="T3" fmla="*/ 0 h 127"/>
                  <a:gd name="T4" fmla="*/ 0 w 105"/>
                  <a:gd name="T5" fmla="*/ 19897 h 127"/>
                  <a:gd name="T6" fmla="*/ 19843 w 105"/>
                  <a:gd name="T7" fmla="*/ 39107 h 127"/>
                  <a:gd name="T8" fmla="*/ 30791 w 105"/>
                  <a:gd name="T9" fmla="*/ 39107 h 127"/>
                  <a:gd name="T10" fmla="*/ 30791 w 105"/>
                  <a:gd name="T11" fmla="*/ 81644 h 127"/>
                  <a:gd name="T12" fmla="*/ 36265 w 105"/>
                  <a:gd name="T13" fmla="*/ 87133 h 127"/>
                  <a:gd name="T14" fmla="*/ 41055 w 105"/>
                  <a:gd name="T15" fmla="*/ 81644 h 127"/>
                  <a:gd name="T16" fmla="*/ 41055 w 105"/>
                  <a:gd name="T17" fmla="*/ 39107 h 127"/>
                  <a:gd name="T18" fmla="*/ 52687 w 105"/>
                  <a:gd name="T19" fmla="*/ 39107 h 127"/>
                  <a:gd name="T20" fmla="*/ 71846 w 105"/>
                  <a:gd name="T21" fmla="*/ 19897 h 127"/>
                  <a:gd name="T22" fmla="*/ 52687 w 105"/>
                  <a:gd name="T23" fmla="*/ 0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
                  <a:gd name="T37" fmla="*/ 0 h 127"/>
                  <a:gd name="T38" fmla="*/ 105 w 105"/>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 h="127">
                    <a:moveTo>
                      <a:pt x="77" y="0"/>
                    </a:moveTo>
                    <a:cubicBezTo>
                      <a:pt x="29" y="0"/>
                      <a:pt x="29" y="0"/>
                      <a:pt x="29" y="0"/>
                    </a:cubicBezTo>
                    <a:cubicBezTo>
                      <a:pt x="13" y="0"/>
                      <a:pt x="0" y="13"/>
                      <a:pt x="0" y="29"/>
                    </a:cubicBezTo>
                    <a:cubicBezTo>
                      <a:pt x="0" y="45"/>
                      <a:pt x="13" y="57"/>
                      <a:pt x="29" y="57"/>
                    </a:cubicBezTo>
                    <a:cubicBezTo>
                      <a:pt x="45" y="57"/>
                      <a:pt x="45" y="57"/>
                      <a:pt x="45" y="57"/>
                    </a:cubicBezTo>
                    <a:cubicBezTo>
                      <a:pt x="45" y="119"/>
                      <a:pt x="45" y="119"/>
                      <a:pt x="45" y="119"/>
                    </a:cubicBezTo>
                    <a:cubicBezTo>
                      <a:pt x="45" y="123"/>
                      <a:pt x="49" y="127"/>
                      <a:pt x="53" y="127"/>
                    </a:cubicBezTo>
                    <a:cubicBezTo>
                      <a:pt x="57" y="127"/>
                      <a:pt x="60" y="123"/>
                      <a:pt x="60" y="119"/>
                    </a:cubicBezTo>
                    <a:cubicBezTo>
                      <a:pt x="60" y="57"/>
                      <a:pt x="60" y="57"/>
                      <a:pt x="60" y="57"/>
                    </a:cubicBezTo>
                    <a:cubicBezTo>
                      <a:pt x="77" y="57"/>
                      <a:pt x="77" y="57"/>
                      <a:pt x="77" y="57"/>
                    </a:cubicBezTo>
                    <a:cubicBezTo>
                      <a:pt x="93" y="57"/>
                      <a:pt x="105" y="45"/>
                      <a:pt x="105" y="29"/>
                    </a:cubicBezTo>
                    <a:cubicBezTo>
                      <a:pt x="105" y="13"/>
                      <a:pt x="93" y="0"/>
                      <a:pt x="77" y="0"/>
                    </a:cubicBez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4" name="Oval 42"/>
              <p:cNvSpPr>
                <a:spLocks noChangeArrowheads="1"/>
              </p:cNvSpPr>
              <p:nvPr/>
            </p:nvSpPr>
            <p:spPr bwMode="auto">
              <a:xfrm>
                <a:off x="45859" y="213246"/>
                <a:ext cx="762030" cy="760884"/>
              </a:xfrm>
              <a:prstGeom prst="ellipse">
                <a:avLst/>
              </a:prstGeom>
              <a:solidFill>
                <a:srgbClr val="FFFFFF">
                  <a:alpha val="0"/>
                </a:srgbClr>
              </a:solidFill>
              <a:ln w="19050">
                <a:solidFill>
                  <a:schemeClr val="tx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395" name="Freeform 37"/>
              <p:cNvSpPr/>
              <p:nvPr/>
            </p:nvSpPr>
            <p:spPr bwMode="auto">
              <a:xfrm>
                <a:off x="413881" y="279742"/>
                <a:ext cx="24840" cy="296940"/>
              </a:xfrm>
              <a:custGeom>
                <a:avLst/>
                <a:gdLst>
                  <a:gd name="T0" fmla="*/ 12229 w 65"/>
                  <a:gd name="T1" fmla="*/ 0 h 821"/>
                  <a:gd name="T2" fmla="*/ 0 w 65"/>
                  <a:gd name="T3" fmla="*/ 99101 h 821"/>
                  <a:gd name="T4" fmla="*/ 12229 w 65"/>
                  <a:gd name="T5" fmla="*/ 296940 h 821"/>
                  <a:gd name="T6" fmla="*/ 24840 w 65"/>
                  <a:gd name="T7" fmla="*/ 99101 h 821"/>
                  <a:gd name="T8" fmla="*/ 12229 w 65"/>
                  <a:gd name="T9" fmla="*/ 0 h 821"/>
                  <a:gd name="T10" fmla="*/ 0 60000 65536"/>
                  <a:gd name="T11" fmla="*/ 0 60000 65536"/>
                  <a:gd name="T12" fmla="*/ 0 60000 65536"/>
                  <a:gd name="T13" fmla="*/ 0 60000 65536"/>
                  <a:gd name="T14" fmla="*/ 0 60000 65536"/>
                  <a:gd name="T15" fmla="*/ 0 w 65"/>
                  <a:gd name="T16" fmla="*/ 0 h 821"/>
                  <a:gd name="T17" fmla="*/ 65 w 65"/>
                  <a:gd name="T18" fmla="*/ 821 h 821"/>
                </a:gdLst>
                <a:ahLst/>
                <a:cxnLst>
                  <a:cxn ang="T10">
                    <a:pos x="T0" y="T1"/>
                  </a:cxn>
                  <a:cxn ang="T11">
                    <a:pos x="T2" y="T3"/>
                  </a:cxn>
                  <a:cxn ang="T12">
                    <a:pos x="T4" y="T5"/>
                  </a:cxn>
                  <a:cxn ang="T13">
                    <a:pos x="T6" y="T7"/>
                  </a:cxn>
                  <a:cxn ang="T14">
                    <a:pos x="T8" y="T9"/>
                  </a:cxn>
                </a:cxnLst>
                <a:rect l="T15" t="T16" r="T17" b="T18"/>
                <a:pathLst>
                  <a:path w="65" h="821">
                    <a:moveTo>
                      <a:pt x="32" y="0"/>
                    </a:moveTo>
                    <a:lnTo>
                      <a:pt x="0" y="274"/>
                    </a:lnTo>
                    <a:lnTo>
                      <a:pt x="32" y="821"/>
                    </a:lnTo>
                    <a:lnTo>
                      <a:pt x="65" y="274"/>
                    </a:lnTo>
                    <a:lnTo>
                      <a:pt x="32" y="0"/>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6" name="Oval 10"/>
              <p:cNvSpPr>
                <a:spLocks noChangeArrowheads="1"/>
              </p:cNvSpPr>
              <p:nvPr/>
            </p:nvSpPr>
            <p:spPr bwMode="auto">
              <a:xfrm>
                <a:off x="45859" y="213246"/>
                <a:ext cx="762030" cy="760884"/>
              </a:xfrm>
              <a:prstGeom prst="ellipse">
                <a:avLst/>
              </a:pr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397" name="Rectangle 12"/>
              <p:cNvSpPr>
                <a:spLocks noChangeArrowheads="1"/>
              </p:cNvSpPr>
              <p:nvPr/>
            </p:nvSpPr>
            <p:spPr bwMode="auto">
              <a:xfrm>
                <a:off x="416556" y="224711"/>
                <a:ext cx="18726" cy="43949"/>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398" name="Freeform 13"/>
              <p:cNvSpPr/>
              <p:nvPr/>
            </p:nvSpPr>
            <p:spPr bwMode="auto">
              <a:xfrm>
                <a:off x="233883" y="270188"/>
                <a:ext cx="38216" cy="47770"/>
              </a:xfrm>
              <a:custGeom>
                <a:avLst/>
                <a:gdLst>
                  <a:gd name="T0" fmla="*/ 38216 w 100"/>
                  <a:gd name="T1" fmla="*/ 38216 h 125"/>
                  <a:gd name="T2" fmla="*/ 21783 w 100"/>
                  <a:gd name="T3" fmla="*/ 47770 h 125"/>
                  <a:gd name="T4" fmla="*/ 0 w 100"/>
                  <a:gd name="T5" fmla="*/ 9554 h 125"/>
                  <a:gd name="T6" fmla="*/ 16433 w 100"/>
                  <a:gd name="T7" fmla="*/ 0 h 125"/>
                  <a:gd name="T8" fmla="*/ 38216 w 100"/>
                  <a:gd name="T9" fmla="*/ 38216 h 125"/>
                  <a:gd name="T10" fmla="*/ 0 60000 65536"/>
                  <a:gd name="T11" fmla="*/ 0 60000 65536"/>
                  <a:gd name="T12" fmla="*/ 0 60000 65536"/>
                  <a:gd name="T13" fmla="*/ 0 60000 65536"/>
                  <a:gd name="T14" fmla="*/ 0 60000 65536"/>
                  <a:gd name="T15" fmla="*/ 0 w 100"/>
                  <a:gd name="T16" fmla="*/ 0 h 125"/>
                  <a:gd name="T17" fmla="*/ 100 w 100"/>
                  <a:gd name="T18" fmla="*/ 125 h 125"/>
                </a:gdLst>
                <a:ahLst/>
                <a:cxnLst>
                  <a:cxn ang="T10">
                    <a:pos x="T0" y="T1"/>
                  </a:cxn>
                  <a:cxn ang="T11">
                    <a:pos x="T2" y="T3"/>
                  </a:cxn>
                  <a:cxn ang="T12">
                    <a:pos x="T4" y="T5"/>
                  </a:cxn>
                  <a:cxn ang="T13">
                    <a:pos x="T6" y="T7"/>
                  </a:cxn>
                  <a:cxn ang="T14">
                    <a:pos x="T8" y="T9"/>
                  </a:cxn>
                </a:cxnLst>
                <a:rect l="T15" t="T16" r="T17" b="T18"/>
                <a:pathLst>
                  <a:path w="100" h="125">
                    <a:moveTo>
                      <a:pt x="100" y="100"/>
                    </a:moveTo>
                    <a:lnTo>
                      <a:pt x="57" y="125"/>
                    </a:lnTo>
                    <a:lnTo>
                      <a:pt x="0" y="25"/>
                    </a:lnTo>
                    <a:lnTo>
                      <a:pt x="43" y="0"/>
                    </a:lnTo>
                    <a:lnTo>
                      <a:pt x="100" y="100"/>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9" name="Freeform 14"/>
              <p:cNvSpPr/>
              <p:nvPr/>
            </p:nvSpPr>
            <p:spPr bwMode="auto">
              <a:xfrm>
                <a:off x="102037" y="402416"/>
                <a:ext cx="47388" cy="38216"/>
              </a:xfrm>
              <a:custGeom>
                <a:avLst/>
                <a:gdLst>
                  <a:gd name="T0" fmla="*/ 47388 w 124"/>
                  <a:gd name="T1" fmla="*/ 21783 h 100"/>
                  <a:gd name="T2" fmla="*/ 38598 w 124"/>
                  <a:gd name="T3" fmla="*/ 38216 h 100"/>
                  <a:gd name="T4" fmla="*/ 0 w 124"/>
                  <a:gd name="T5" fmla="*/ 16433 h 100"/>
                  <a:gd name="T6" fmla="*/ 9936 w 124"/>
                  <a:gd name="T7" fmla="*/ 0 h 100"/>
                  <a:gd name="T8" fmla="*/ 47388 w 124"/>
                  <a:gd name="T9" fmla="*/ 21783 h 100"/>
                  <a:gd name="T10" fmla="*/ 0 60000 65536"/>
                  <a:gd name="T11" fmla="*/ 0 60000 65536"/>
                  <a:gd name="T12" fmla="*/ 0 60000 65536"/>
                  <a:gd name="T13" fmla="*/ 0 60000 65536"/>
                  <a:gd name="T14" fmla="*/ 0 60000 65536"/>
                  <a:gd name="T15" fmla="*/ 0 w 124"/>
                  <a:gd name="T16" fmla="*/ 0 h 100"/>
                  <a:gd name="T17" fmla="*/ 124 w 124"/>
                  <a:gd name="T18" fmla="*/ 100 h 100"/>
                </a:gdLst>
                <a:ahLst/>
                <a:cxnLst>
                  <a:cxn ang="T10">
                    <a:pos x="T0" y="T1"/>
                  </a:cxn>
                  <a:cxn ang="T11">
                    <a:pos x="T2" y="T3"/>
                  </a:cxn>
                  <a:cxn ang="T12">
                    <a:pos x="T4" y="T5"/>
                  </a:cxn>
                  <a:cxn ang="T13">
                    <a:pos x="T6" y="T7"/>
                  </a:cxn>
                  <a:cxn ang="T14">
                    <a:pos x="T8" y="T9"/>
                  </a:cxn>
                </a:cxnLst>
                <a:rect l="T15" t="T16" r="T17" b="T18"/>
                <a:pathLst>
                  <a:path w="124" h="100">
                    <a:moveTo>
                      <a:pt x="124" y="57"/>
                    </a:moveTo>
                    <a:lnTo>
                      <a:pt x="101" y="100"/>
                    </a:lnTo>
                    <a:lnTo>
                      <a:pt x="0" y="43"/>
                    </a:lnTo>
                    <a:lnTo>
                      <a:pt x="26" y="0"/>
                    </a:lnTo>
                    <a:lnTo>
                      <a:pt x="124" y="57"/>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0" name="Rectangle 15"/>
              <p:cNvSpPr>
                <a:spLocks noChangeArrowheads="1"/>
              </p:cNvSpPr>
              <p:nvPr/>
            </p:nvSpPr>
            <p:spPr bwMode="auto">
              <a:xfrm>
                <a:off x="58471" y="585089"/>
                <a:ext cx="43566" cy="19108"/>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401" name="Freeform 16"/>
              <p:cNvSpPr/>
              <p:nvPr/>
            </p:nvSpPr>
            <p:spPr bwMode="auto">
              <a:xfrm>
                <a:off x="103566" y="749036"/>
                <a:ext cx="47388" cy="38216"/>
              </a:xfrm>
              <a:custGeom>
                <a:avLst/>
                <a:gdLst>
                  <a:gd name="T0" fmla="*/ 37834 w 124"/>
                  <a:gd name="T1" fmla="*/ 0 h 100"/>
                  <a:gd name="T2" fmla="*/ 47388 w 124"/>
                  <a:gd name="T3" fmla="*/ 16433 h 100"/>
                  <a:gd name="T4" fmla="*/ 8790 w 124"/>
                  <a:gd name="T5" fmla="*/ 38216 h 100"/>
                  <a:gd name="T6" fmla="*/ 0 w 124"/>
                  <a:gd name="T7" fmla="*/ 21783 h 100"/>
                  <a:gd name="T8" fmla="*/ 37834 w 124"/>
                  <a:gd name="T9" fmla="*/ 0 h 100"/>
                  <a:gd name="T10" fmla="*/ 0 60000 65536"/>
                  <a:gd name="T11" fmla="*/ 0 60000 65536"/>
                  <a:gd name="T12" fmla="*/ 0 60000 65536"/>
                  <a:gd name="T13" fmla="*/ 0 60000 65536"/>
                  <a:gd name="T14" fmla="*/ 0 60000 65536"/>
                  <a:gd name="T15" fmla="*/ 0 w 124"/>
                  <a:gd name="T16" fmla="*/ 0 h 100"/>
                  <a:gd name="T17" fmla="*/ 124 w 124"/>
                  <a:gd name="T18" fmla="*/ 100 h 100"/>
                </a:gdLst>
                <a:ahLst/>
                <a:cxnLst>
                  <a:cxn ang="T10">
                    <a:pos x="T0" y="T1"/>
                  </a:cxn>
                  <a:cxn ang="T11">
                    <a:pos x="T2" y="T3"/>
                  </a:cxn>
                  <a:cxn ang="T12">
                    <a:pos x="T4" y="T5"/>
                  </a:cxn>
                  <a:cxn ang="T13">
                    <a:pos x="T6" y="T7"/>
                  </a:cxn>
                  <a:cxn ang="T14">
                    <a:pos x="T8" y="T9"/>
                  </a:cxn>
                </a:cxnLst>
                <a:rect l="T15" t="T16" r="T17" b="T18"/>
                <a:pathLst>
                  <a:path w="124" h="100">
                    <a:moveTo>
                      <a:pt x="99" y="0"/>
                    </a:moveTo>
                    <a:lnTo>
                      <a:pt x="124" y="43"/>
                    </a:lnTo>
                    <a:lnTo>
                      <a:pt x="23" y="100"/>
                    </a:lnTo>
                    <a:lnTo>
                      <a:pt x="0" y="57"/>
                    </a:lnTo>
                    <a:lnTo>
                      <a:pt x="99" y="0"/>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2" name="Freeform 17"/>
              <p:cNvSpPr/>
              <p:nvPr/>
            </p:nvSpPr>
            <p:spPr bwMode="auto">
              <a:xfrm>
                <a:off x="235029" y="870946"/>
                <a:ext cx="38598" cy="47006"/>
              </a:xfrm>
              <a:custGeom>
                <a:avLst/>
                <a:gdLst>
                  <a:gd name="T0" fmla="*/ 22165 w 101"/>
                  <a:gd name="T1" fmla="*/ 0 h 123"/>
                  <a:gd name="T2" fmla="*/ 38598 w 101"/>
                  <a:gd name="T3" fmla="*/ 9554 h 123"/>
                  <a:gd name="T4" fmla="*/ 16433 w 101"/>
                  <a:gd name="T5" fmla="*/ 47006 h 123"/>
                  <a:gd name="T6" fmla="*/ 0 w 101"/>
                  <a:gd name="T7" fmla="*/ 38216 h 123"/>
                  <a:gd name="T8" fmla="*/ 22165 w 101"/>
                  <a:gd name="T9" fmla="*/ 0 h 123"/>
                  <a:gd name="T10" fmla="*/ 0 60000 65536"/>
                  <a:gd name="T11" fmla="*/ 0 60000 65536"/>
                  <a:gd name="T12" fmla="*/ 0 60000 65536"/>
                  <a:gd name="T13" fmla="*/ 0 60000 65536"/>
                  <a:gd name="T14" fmla="*/ 0 60000 65536"/>
                  <a:gd name="T15" fmla="*/ 0 w 101"/>
                  <a:gd name="T16" fmla="*/ 0 h 123"/>
                  <a:gd name="T17" fmla="*/ 101 w 101"/>
                  <a:gd name="T18" fmla="*/ 123 h 123"/>
                </a:gdLst>
                <a:ahLst/>
                <a:cxnLst>
                  <a:cxn ang="T10">
                    <a:pos x="T0" y="T1"/>
                  </a:cxn>
                  <a:cxn ang="T11">
                    <a:pos x="T2" y="T3"/>
                  </a:cxn>
                  <a:cxn ang="T12">
                    <a:pos x="T4" y="T5"/>
                  </a:cxn>
                  <a:cxn ang="T13">
                    <a:pos x="T6" y="T7"/>
                  </a:cxn>
                  <a:cxn ang="T14">
                    <a:pos x="T8" y="T9"/>
                  </a:cxn>
                </a:cxnLst>
                <a:rect l="T15" t="T16" r="T17" b="T18"/>
                <a:pathLst>
                  <a:path w="101" h="123">
                    <a:moveTo>
                      <a:pt x="58" y="0"/>
                    </a:moveTo>
                    <a:lnTo>
                      <a:pt x="101" y="25"/>
                    </a:lnTo>
                    <a:lnTo>
                      <a:pt x="43" y="123"/>
                    </a:lnTo>
                    <a:lnTo>
                      <a:pt x="0" y="100"/>
                    </a:lnTo>
                    <a:lnTo>
                      <a:pt x="58" y="0"/>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3" name="Rectangle 18"/>
              <p:cNvSpPr>
                <a:spLocks noChangeArrowheads="1"/>
              </p:cNvSpPr>
              <p:nvPr/>
            </p:nvSpPr>
            <p:spPr bwMode="auto">
              <a:xfrm>
                <a:off x="418849" y="918716"/>
                <a:ext cx="18344" cy="43949"/>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404" name="Freeform 19"/>
              <p:cNvSpPr/>
              <p:nvPr/>
            </p:nvSpPr>
            <p:spPr bwMode="auto">
              <a:xfrm>
                <a:off x="581650" y="870182"/>
                <a:ext cx="38598" cy="47388"/>
              </a:xfrm>
              <a:custGeom>
                <a:avLst/>
                <a:gdLst>
                  <a:gd name="T0" fmla="*/ 0 w 101"/>
                  <a:gd name="T1" fmla="*/ 9554 h 124"/>
                  <a:gd name="T2" fmla="*/ 16433 w 101"/>
                  <a:gd name="T3" fmla="*/ 0 h 124"/>
                  <a:gd name="T4" fmla="*/ 38598 w 101"/>
                  <a:gd name="T5" fmla="*/ 37452 h 124"/>
                  <a:gd name="T6" fmla="*/ 22165 w 101"/>
                  <a:gd name="T7" fmla="*/ 47388 h 124"/>
                  <a:gd name="T8" fmla="*/ 0 w 101"/>
                  <a:gd name="T9" fmla="*/ 9554 h 124"/>
                  <a:gd name="T10" fmla="*/ 0 60000 65536"/>
                  <a:gd name="T11" fmla="*/ 0 60000 65536"/>
                  <a:gd name="T12" fmla="*/ 0 60000 65536"/>
                  <a:gd name="T13" fmla="*/ 0 60000 65536"/>
                  <a:gd name="T14" fmla="*/ 0 60000 65536"/>
                  <a:gd name="T15" fmla="*/ 0 w 101"/>
                  <a:gd name="T16" fmla="*/ 0 h 124"/>
                  <a:gd name="T17" fmla="*/ 101 w 101"/>
                  <a:gd name="T18" fmla="*/ 124 h 124"/>
                </a:gdLst>
                <a:ahLst/>
                <a:cxnLst>
                  <a:cxn ang="T10">
                    <a:pos x="T0" y="T1"/>
                  </a:cxn>
                  <a:cxn ang="T11">
                    <a:pos x="T2" y="T3"/>
                  </a:cxn>
                  <a:cxn ang="T12">
                    <a:pos x="T4" y="T5"/>
                  </a:cxn>
                  <a:cxn ang="T13">
                    <a:pos x="T6" y="T7"/>
                  </a:cxn>
                  <a:cxn ang="T14">
                    <a:pos x="T8" y="T9"/>
                  </a:cxn>
                </a:cxnLst>
                <a:rect l="T15" t="T16" r="T17" b="T18"/>
                <a:pathLst>
                  <a:path w="101" h="124">
                    <a:moveTo>
                      <a:pt x="0" y="25"/>
                    </a:moveTo>
                    <a:lnTo>
                      <a:pt x="43" y="0"/>
                    </a:lnTo>
                    <a:lnTo>
                      <a:pt x="101" y="98"/>
                    </a:lnTo>
                    <a:lnTo>
                      <a:pt x="58" y="124"/>
                    </a:lnTo>
                    <a:lnTo>
                      <a:pt x="0" y="25"/>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5" name="Freeform 20"/>
              <p:cNvSpPr/>
              <p:nvPr/>
            </p:nvSpPr>
            <p:spPr bwMode="auto">
              <a:xfrm>
                <a:off x="704323" y="747508"/>
                <a:ext cx="47388" cy="38216"/>
              </a:xfrm>
              <a:custGeom>
                <a:avLst/>
                <a:gdLst>
                  <a:gd name="T0" fmla="*/ 0 w 124"/>
                  <a:gd name="T1" fmla="*/ 16433 h 100"/>
                  <a:gd name="T2" fmla="*/ 8790 w 124"/>
                  <a:gd name="T3" fmla="*/ 0 h 100"/>
                  <a:gd name="T4" fmla="*/ 47388 w 124"/>
                  <a:gd name="T5" fmla="*/ 21783 h 100"/>
                  <a:gd name="T6" fmla="*/ 37834 w 124"/>
                  <a:gd name="T7" fmla="*/ 38216 h 100"/>
                  <a:gd name="T8" fmla="*/ 0 w 124"/>
                  <a:gd name="T9" fmla="*/ 16433 h 100"/>
                  <a:gd name="T10" fmla="*/ 0 60000 65536"/>
                  <a:gd name="T11" fmla="*/ 0 60000 65536"/>
                  <a:gd name="T12" fmla="*/ 0 60000 65536"/>
                  <a:gd name="T13" fmla="*/ 0 60000 65536"/>
                  <a:gd name="T14" fmla="*/ 0 60000 65536"/>
                  <a:gd name="T15" fmla="*/ 0 w 124"/>
                  <a:gd name="T16" fmla="*/ 0 h 100"/>
                  <a:gd name="T17" fmla="*/ 124 w 124"/>
                  <a:gd name="T18" fmla="*/ 100 h 100"/>
                </a:gdLst>
                <a:ahLst/>
                <a:cxnLst>
                  <a:cxn ang="T10">
                    <a:pos x="T0" y="T1"/>
                  </a:cxn>
                  <a:cxn ang="T11">
                    <a:pos x="T2" y="T3"/>
                  </a:cxn>
                  <a:cxn ang="T12">
                    <a:pos x="T4" y="T5"/>
                  </a:cxn>
                  <a:cxn ang="T13">
                    <a:pos x="T6" y="T7"/>
                  </a:cxn>
                  <a:cxn ang="T14">
                    <a:pos x="T8" y="T9"/>
                  </a:cxn>
                </a:cxnLst>
                <a:rect l="T15" t="T16" r="T17" b="T18"/>
                <a:pathLst>
                  <a:path w="124" h="100">
                    <a:moveTo>
                      <a:pt x="0" y="43"/>
                    </a:moveTo>
                    <a:lnTo>
                      <a:pt x="23" y="0"/>
                    </a:lnTo>
                    <a:lnTo>
                      <a:pt x="124" y="57"/>
                    </a:lnTo>
                    <a:lnTo>
                      <a:pt x="99" y="100"/>
                    </a:lnTo>
                    <a:lnTo>
                      <a:pt x="0" y="43"/>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6" name="Rectangle 21"/>
              <p:cNvSpPr>
                <a:spLocks noChangeArrowheads="1"/>
              </p:cNvSpPr>
              <p:nvPr/>
            </p:nvSpPr>
            <p:spPr bwMode="auto">
              <a:xfrm>
                <a:off x="751711" y="583178"/>
                <a:ext cx="43949" cy="19108"/>
              </a:xfrm>
              <a:prstGeom prst="rect">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5407" name="Freeform 22"/>
              <p:cNvSpPr/>
              <p:nvPr/>
            </p:nvSpPr>
            <p:spPr bwMode="auto">
              <a:xfrm>
                <a:off x="703177" y="400123"/>
                <a:ext cx="47006" cy="38598"/>
              </a:xfrm>
              <a:custGeom>
                <a:avLst/>
                <a:gdLst>
                  <a:gd name="T0" fmla="*/ 9554 w 123"/>
                  <a:gd name="T1" fmla="*/ 38598 h 101"/>
                  <a:gd name="T2" fmla="*/ 0 w 123"/>
                  <a:gd name="T3" fmla="*/ 22165 h 101"/>
                  <a:gd name="T4" fmla="*/ 38216 w 123"/>
                  <a:gd name="T5" fmla="*/ 0 h 101"/>
                  <a:gd name="T6" fmla="*/ 47006 w 123"/>
                  <a:gd name="T7" fmla="*/ 16433 h 101"/>
                  <a:gd name="T8" fmla="*/ 9554 w 123"/>
                  <a:gd name="T9" fmla="*/ 38598 h 101"/>
                  <a:gd name="T10" fmla="*/ 0 60000 65536"/>
                  <a:gd name="T11" fmla="*/ 0 60000 65536"/>
                  <a:gd name="T12" fmla="*/ 0 60000 65536"/>
                  <a:gd name="T13" fmla="*/ 0 60000 65536"/>
                  <a:gd name="T14" fmla="*/ 0 60000 65536"/>
                  <a:gd name="T15" fmla="*/ 0 w 123"/>
                  <a:gd name="T16" fmla="*/ 0 h 101"/>
                  <a:gd name="T17" fmla="*/ 123 w 123"/>
                  <a:gd name="T18" fmla="*/ 101 h 101"/>
                </a:gdLst>
                <a:ahLst/>
                <a:cxnLst>
                  <a:cxn ang="T10">
                    <a:pos x="T0" y="T1"/>
                  </a:cxn>
                  <a:cxn ang="T11">
                    <a:pos x="T2" y="T3"/>
                  </a:cxn>
                  <a:cxn ang="T12">
                    <a:pos x="T4" y="T5"/>
                  </a:cxn>
                  <a:cxn ang="T13">
                    <a:pos x="T6" y="T7"/>
                  </a:cxn>
                  <a:cxn ang="T14">
                    <a:pos x="T8" y="T9"/>
                  </a:cxn>
                </a:cxnLst>
                <a:rect l="T15" t="T16" r="T17" b="T18"/>
                <a:pathLst>
                  <a:path w="123" h="101">
                    <a:moveTo>
                      <a:pt x="25" y="101"/>
                    </a:moveTo>
                    <a:lnTo>
                      <a:pt x="0" y="58"/>
                    </a:lnTo>
                    <a:lnTo>
                      <a:pt x="100" y="0"/>
                    </a:lnTo>
                    <a:lnTo>
                      <a:pt x="123" y="43"/>
                    </a:lnTo>
                    <a:lnTo>
                      <a:pt x="25" y="101"/>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8" name="Freeform 23"/>
              <p:cNvSpPr/>
              <p:nvPr/>
            </p:nvSpPr>
            <p:spPr bwMode="auto">
              <a:xfrm>
                <a:off x="580503" y="269424"/>
                <a:ext cx="38216" cy="47006"/>
              </a:xfrm>
              <a:custGeom>
                <a:avLst/>
                <a:gdLst>
                  <a:gd name="T0" fmla="*/ 16433 w 100"/>
                  <a:gd name="T1" fmla="*/ 47006 h 123"/>
                  <a:gd name="T2" fmla="*/ 0 w 100"/>
                  <a:gd name="T3" fmla="*/ 37452 h 123"/>
                  <a:gd name="T4" fmla="*/ 21783 w 100"/>
                  <a:gd name="T5" fmla="*/ 0 h 123"/>
                  <a:gd name="T6" fmla="*/ 38216 w 100"/>
                  <a:gd name="T7" fmla="*/ 9554 h 123"/>
                  <a:gd name="T8" fmla="*/ 16433 w 100"/>
                  <a:gd name="T9" fmla="*/ 47006 h 123"/>
                  <a:gd name="T10" fmla="*/ 0 60000 65536"/>
                  <a:gd name="T11" fmla="*/ 0 60000 65536"/>
                  <a:gd name="T12" fmla="*/ 0 60000 65536"/>
                  <a:gd name="T13" fmla="*/ 0 60000 65536"/>
                  <a:gd name="T14" fmla="*/ 0 60000 65536"/>
                  <a:gd name="T15" fmla="*/ 0 w 100"/>
                  <a:gd name="T16" fmla="*/ 0 h 123"/>
                  <a:gd name="T17" fmla="*/ 100 w 100"/>
                  <a:gd name="T18" fmla="*/ 123 h 123"/>
                </a:gdLst>
                <a:ahLst/>
                <a:cxnLst>
                  <a:cxn ang="T10">
                    <a:pos x="T0" y="T1"/>
                  </a:cxn>
                  <a:cxn ang="T11">
                    <a:pos x="T2" y="T3"/>
                  </a:cxn>
                  <a:cxn ang="T12">
                    <a:pos x="T4" y="T5"/>
                  </a:cxn>
                  <a:cxn ang="T13">
                    <a:pos x="T6" y="T7"/>
                  </a:cxn>
                  <a:cxn ang="T14">
                    <a:pos x="T8" y="T9"/>
                  </a:cxn>
                </a:cxnLst>
                <a:rect l="T15" t="T16" r="T17" b="T18"/>
                <a:pathLst>
                  <a:path w="100" h="123">
                    <a:moveTo>
                      <a:pt x="43" y="123"/>
                    </a:moveTo>
                    <a:lnTo>
                      <a:pt x="0" y="98"/>
                    </a:lnTo>
                    <a:lnTo>
                      <a:pt x="57" y="0"/>
                    </a:lnTo>
                    <a:lnTo>
                      <a:pt x="100" y="25"/>
                    </a:lnTo>
                    <a:lnTo>
                      <a:pt x="43" y="123"/>
                    </a:lnTo>
                    <a:close/>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09" name="Freeform 24"/>
              <p:cNvSpPr/>
              <p:nvPr/>
            </p:nvSpPr>
            <p:spPr bwMode="auto">
              <a:xfrm>
                <a:off x="98598" y="925595"/>
                <a:ext cx="66496" cy="115795"/>
              </a:xfrm>
              <a:custGeom>
                <a:avLst/>
                <a:gdLst>
                  <a:gd name="T0" fmla="*/ 66496 w 97"/>
                  <a:gd name="T1" fmla="*/ 0 h 169"/>
                  <a:gd name="T2" fmla="*/ 5484 w 97"/>
                  <a:gd name="T3" fmla="*/ 91814 h 169"/>
                  <a:gd name="T4" fmla="*/ 31534 w 97"/>
                  <a:gd name="T5" fmla="*/ 115795 h 169"/>
                  <a:gd name="T6" fmla="*/ 0 60000 65536"/>
                  <a:gd name="T7" fmla="*/ 0 60000 65536"/>
                  <a:gd name="T8" fmla="*/ 0 60000 65536"/>
                  <a:gd name="T9" fmla="*/ 0 w 97"/>
                  <a:gd name="T10" fmla="*/ 0 h 169"/>
                  <a:gd name="T11" fmla="*/ 97 w 97"/>
                  <a:gd name="T12" fmla="*/ 169 h 169"/>
                </a:gdLst>
                <a:ahLst/>
                <a:cxnLst>
                  <a:cxn ang="T6">
                    <a:pos x="T0" y="T1"/>
                  </a:cxn>
                  <a:cxn ang="T7">
                    <a:pos x="T2" y="T3"/>
                  </a:cxn>
                  <a:cxn ang="T8">
                    <a:pos x="T4" y="T5"/>
                  </a:cxn>
                </a:cxnLst>
                <a:rect l="T9" t="T10" r="T11" b="T12"/>
                <a:pathLst>
                  <a:path w="97" h="169">
                    <a:moveTo>
                      <a:pt x="97" y="0"/>
                    </a:moveTo>
                    <a:cubicBezTo>
                      <a:pt x="97" y="0"/>
                      <a:pt x="16" y="124"/>
                      <a:pt x="8" y="134"/>
                    </a:cubicBezTo>
                    <a:cubicBezTo>
                      <a:pt x="0" y="145"/>
                      <a:pt x="24" y="169"/>
                      <a:pt x="46" y="169"/>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0" name="Freeform 25"/>
              <p:cNvSpPr/>
              <p:nvPr/>
            </p:nvSpPr>
            <p:spPr bwMode="auto">
              <a:xfrm>
                <a:off x="685215" y="928270"/>
                <a:ext cx="63821" cy="113120"/>
              </a:xfrm>
              <a:custGeom>
                <a:avLst/>
                <a:gdLst>
                  <a:gd name="T0" fmla="*/ 0 w 93"/>
                  <a:gd name="T1" fmla="*/ 0 h 165"/>
                  <a:gd name="T2" fmla="*/ 58331 w 93"/>
                  <a:gd name="T3" fmla="*/ 89125 h 165"/>
                  <a:gd name="T4" fmla="*/ 32940 w 93"/>
                  <a:gd name="T5" fmla="*/ 113120 h 165"/>
                  <a:gd name="T6" fmla="*/ 0 60000 65536"/>
                  <a:gd name="T7" fmla="*/ 0 60000 65536"/>
                  <a:gd name="T8" fmla="*/ 0 60000 65536"/>
                  <a:gd name="T9" fmla="*/ 0 w 93"/>
                  <a:gd name="T10" fmla="*/ 0 h 165"/>
                  <a:gd name="T11" fmla="*/ 93 w 93"/>
                  <a:gd name="T12" fmla="*/ 165 h 165"/>
                </a:gdLst>
                <a:ahLst/>
                <a:cxnLst>
                  <a:cxn ang="T6">
                    <a:pos x="T0" y="T1"/>
                  </a:cxn>
                  <a:cxn ang="T7">
                    <a:pos x="T2" y="T3"/>
                  </a:cxn>
                  <a:cxn ang="T8">
                    <a:pos x="T4" y="T5"/>
                  </a:cxn>
                </a:cxnLst>
                <a:rect l="T9" t="T10" r="T11" b="T12"/>
                <a:pathLst>
                  <a:path w="93" h="165">
                    <a:moveTo>
                      <a:pt x="0" y="0"/>
                    </a:moveTo>
                    <a:cubicBezTo>
                      <a:pt x="0" y="0"/>
                      <a:pt x="77" y="120"/>
                      <a:pt x="85" y="130"/>
                    </a:cubicBezTo>
                    <a:cubicBezTo>
                      <a:pt x="93" y="141"/>
                      <a:pt x="69" y="165"/>
                      <a:pt x="48" y="165"/>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1" name="Freeform 27"/>
              <p:cNvSpPr/>
              <p:nvPr/>
            </p:nvSpPr>
            <p:spPr bwMode="auto">
              <a:xfrm>
                <a:off x="2293" y="117324"/>
                <a:ext cx="58853" cy="138342"/>
              </a:xfrm>
              <a:custGeom>
                <a:avLst/>
                <a:gdLst>
                  <a:gd name="T0" fmla="*/ 58853 w 86"/>
                  <a:gd name="T1" fmla="*/ 0 h 202"/>
                  <a:gd name="T2" fmla="*/ 54747 w 86"/>
                  <a:gd name="T3" fmla="*/ 2739 h 202"/>
                  <a:gd name="T4" fmla="*/ 30795 w 86"/>
                  <a:gd name="T5" fmla="*/ 138342 h 202"/>
                  <a:gd name="T6" fmla="*/ 0 60000 65536"/>
                  <a:gd name="T7" fmla="*/ 0 60000 65536"/>
                  <a:gd name="T8" fmla="*/ 0 60000 65536"/>
                  <a:gd name="T9" fmla="*/ 0 w 86"/>
                  <a:gd name="T10" fmla="*/ 0 h 202"/>
                  <a:gd name="T11" fmla="*/ 86 w 86"/>
                  <a:gd name="T12" fmla="*/ 202 h 202"/>
                </a:gdLst>
                <a:ahLst/>
                <a:cxnLst>
                  <a:cxn ang="T6">
                    <a:pos x="T0" y="T1"/>
                  </a:cxn>
                  <a:cxn ang="T7">
                    <a:pos x="T2" y="T3"/>
                  </a:cxn>
                  <a:cxn ang="T8">
                    <a:pos x="T4" y="T5"/>
                  </a:cxn>
                </a:cxnLst>
                <a:rect l="T9" t="T10" r="T11" b="T12"/>
                <a:pathLst>
                  <a:path w="86" h="202">
                    <a:moveTo>
                      <a:pt x="86" y="0"/>
                    </a:moveTo>
                    <a:cubicBezTo>
                      <a:pt x="84" y="1"/>
                      <a:pt x="82" y="2"/>
                      <a:pt x="80" y="4"/>
                    </a:cubicBezTo>
                    <a:cubicBezTo>
                      <a:pt x="0" y="51"/>
                      <a:pt x="31" y="170"/>
                      <a:pt x="45" y="202"/>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2" name="Freeform 28"/>
              <p:cNvSpPr/>
              <p:nvPr/>
            </p:nvSpPr>
            <p:spPr bwMode="auto">
              <a:xfrm>
                <a:off x="61146" y="0"/>
                <a:ext cx="290443" cy="117324"/>
              </a:xfrm>
              <a:custGeom>
                <a:avLst/>
                <a:gdLst>
                  <a:gd name="T0" fmla="*/ 285648 w 424"/>
                  <a:gd name="T1" fmla="*/ 89880 h 171"/>
                  <a:gd name="T2" fmla="*/ 289758 w 424"/>
                  <a:gd name="T3" fmla="*/ 83019 h 171"/>
                  <a:gd name="T4" fmla="*/ 152072 w 424"/>
                  <a:gd name="T5" fmla="*/ 34991 h 171"/>
                  <a:gd name="T6" fmla="*/ 99326 w 424"/>
                  <a:gd name="T7" fmla="*/ 62436 h 171"/>
                  <a:gd name="T8" fmla="*/ 95901 w 424"/>
                  <a:gd name="T9" fmla="*/ 55575 h 171"/>
                  <a:gd name="T10" fmla="*/ 84941 w 424"/>
                  <a:gd name="T11" fmla="*/ 52144 h 171"/>
                  <a:gd name="T12" fmla="*/ 71241 w 424"/>
                  <a:gd name="T13" fmla="*/ 59691 h 171"/>
                  <a:gd name="T14" fmla="*/ 67816 w 424"/>
                  <a:gd name="T15" fmla="*/ 70669 h 171"/>
                  <a:gd name="T16" fmla="*/ 71241 w 424"/>
                  <a:gd name="T17" fmla="*/ 76844 h 171"/>
                  <a:gd name="T18" fmla="*/ 0 w 424"/>
                  <a:gd name="T19" fmla="*/ 117324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4"/>
                  <a:gd name="T31" fmla="*/ 0 h 171"/>
                  <a:gd name="T32" fmla="*/ 424 w 424"/>
                  <a:gd name="T33" fmla="*/ 171 h 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4" h="171">
                    <a:moveTo>
                      <a:pt x="417" y="131"/>
                    </a:moveTo>
                    <a:cubicBezTo>
                      <a:pt x="422" y="127"/>
                      <a:pt x="424" y="123"/>
                      <a:pt x="423" y="121"/>
                    </a:cubicBezTo>
                    <a:cubicBezTo>
                      <a:pt x="415" y="107"/>
                      <a:pt x="319" y="0"/>
                      <a:pt x="222" y="51"/>
                    </a:cubicBezTo>
                    <a:cubicBezTo>
                      <a:pt x="198" y="63"/>
                      <a:pt x="172" y="76"/>
                      <a:pt x="145" y="91"/>
                    </a:cubicBezTo>
                    <a:cubicBezTo>
                      <a:pt x="140" y="81"/>
                      <a:pt x="140" y="81"/>
                      <a:pt x="140" y="81"/>
                    </a:cubicBezTo>
                    <a:cubicBezTo>
                      <a:pt x="137" y="75"/>
                      <a:pt x="129" y="73"/>
                      <a:pt x="124" y="76"/>
                    </a:cubicBezTo>
                    <a:cubicBezTo>
                      <a:pt x="104" y="87"/>
                      <a:pt x="104" y="87"/>
                      <a:pt x="104" y="87"/>
                    </a:cubicBezTo>
                    <a:cubicBezTo>
                      <a:pt x="98" y="91"/>
                      <a:pt x="96" y="98"/>
                      <a:pt x="99" y="103"/>
                    </a:cubicBezTo>
                    <a:cubicBezTo>
                      <a:pt x="104" y="112"/>
                      <a:pt x="104" y="112"/>
                      <a:pt x="104" y="112"/>
                    </a:cubicBezTo>
                    <a:cubicBezTo>
                      <a:pt x="71" y="130"/>
                      <a:pt x="36" y="149"/>
                      <a:pt x="0" y="171"/>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3" name="Freeform 29"/>
              <p:cNvSpPr/>
              <p:nvPr/>
            </p:nvSpPr>
            <p:spPr bwMode="auto">
              <a:xfrm>
                <a:off x="219361" y="89808"/>
                <a:ext cx="127260" cy="119999"/>
              </a:xfrm>
              <a:custGeom>
                <a:avLst/>
                <a:gdLst>
                  <a:gd name="T0" fmla="*/ 28736 w 186"/>
                  <a:gd name="T1" fmla="*/ 116570 h 175"/>
                  <a:gd name="T2" fmla="*/ 21894 w 186"/>
                  <a:gd name="T3" fmla="*/ 119999 h 175"/>
                  <a:gd name="T4" fmla="*/ 0 w 186"/>
                  <a:gd name="T5" fmla="*/ 80228 h 175"/>
                  <a:gd name="T6" fmla="*/ 127260 w 186"/>
                  <a:gd name="T7" fmla="*/ 0 h 175"/>
                  <a:gd name="T8" fmla="*/ 0 60000 65536"/>
                  <a:gd name="T9" fmla="*/ 0 60000 65536"/>
                  <a:gd name="T10" fmla="*/ 0 60000 65536"/>
                  <a:gd name="T11" fmla="*/ 0 60000 65536"/>
                  <a:gd name="T12" fmla="*/ 0 w 186"/>
                  <a:gd name="T13" fmla="*/ 0 h 175"/>
                  <a:gd name="T14" fmla="*/ 186 w 186"/>
                  <a:gd name="T15" fmla="*/ 175 h 175"/>
                </a:gdLst>
                <a:ahLst/>
                <a:cxnLst>
                  <a:cxn ang="T8">
                    <a:pos x="T0" y="T1"/>
                  </a:cxn>
                  <a:cxn ang="T9">
                    <a:pos x="T2" y="T3"/>
                  </a:cxn>
                  <a:cxn ang="T10">
                    <a:pos x="T4" y="T5"/>
                  </a:cxn>
                  <a:cxn ang="T11">
                    <a:pos x="T6" y="T7"/>
                  </a:cxn>
                </a:cxnLst>
                <a:rect l="T12" t="T13" r="T14" b="T15"/>
                <a:pathLst>
                  <a:path w="186" h="175">
                    <a:moveTo>
                      <a:pt x="42" y="170"/>
                    </a:moveTo>
                    <a:cubicBezTo>
                      <a:pt x="39" y="172"/>
                      <a:pt x="35" y="173"/>
                      <a:pt x="32" y="175"/>
                    </a:cubicBezTo>
                    <a:cubicBezTo>
                      <a:pt x="0" y="117"/>
                      <a:pt x="0" y="117"/>
                      <a:pt x="0" y="117"/>
                    </a:cubicBezTo>
                    <a:cubicBezTo>
                      <a:pt x="47" y="91"/>
                      <a:pt x="158" y="27"/>
                      <a:pt x="186" y="0"/>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4" name="Freeform 30"/>
              <p:cNvSpPr/>
              <p:nvPr/>
            </p:nvSpPr>
            <p:spPr bwMode="auto">
              <a:xfrm>
                <a:off x="248023" y="144839"/>
                <a:ext cx="388658" cy="65732"/>
              </a:xfrm>
              <a:custGeom>
                <a:avLst/>
                <a:gdLst>
                  <a:gd name="T0" fmla="*/ 383174 w 567"/>
                  <a:gd name="T1" fmla="*/ 22595 h 96"/>
                  <a:gd name="T2" fmla="*/ 388658 w 567"/>
                  <a:gd name="T3" fmla="*/ 25334 h 96"/>
                  <a:gd name="T4" fmla="*/ 366723 w 567"/>
                  <a:gd name="T5" fmla="*/ 65732 h 96"/>
                  <a:gd name="T6" fmla="*/ 208381 w 567"/>
                  <a:gd name="T7" fmla="*/ 23965 h 96"/>
                  <a:gd name="T8" fmla="*/ 187817 w 567"/>
                  <a:gd name="T9" fmla="*/ 0 h 96"/>
                  <a:gd name="T10" fmla="*/ 172051 w 567"/>
                  <a:gd name="T11" fmla="*/ 0 h 96"/>
                  <a:gd name="T12" fmla="*/ 152173 w 567"/>
                  <a:gd name="T13" fmla="*/ 23280 h 96"/>
                  <a:gd name="T14" fmla="*/ 0 w 567"/>
                  <a:gd name="T15" fmla="*/ 61624 h 96"/>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96"/>
                  <a:gd name="T26" fmla="*/ 567 w 567"/>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96">
                    <a:moveTo>
                      <a:pt x="559" y="33"/>
                    </a:moveTo>
                    <a:cubicBezTo>
                      <a:pt x="562" y="34"/>
                      <a:pt x="565" y="36"/>
                      <a:pt x="567" y="37"/>
                    </a:cubicBezTo>
                    <a:cubicBezTo>
                      <a:pt x="535" y="96"/>
                      <a:pt x="535" y="96"/>
                      <a:pt x="535" y="96"/>
                    </a:cubicBezTo>
                    <a:cubicBezTo>
                      <a:pt x="464" y="62"/>
                      <a:pt x="386" y="40"/>
                      <a:pt x="304" y="35"/>
                    </a:cubicBezTo>
                    <a:cubicBezTo>
                      <a:pt x="304" y="15"/>
                      <a:pt x="290" y="0"/>
                      <a:pt x="274" y="0"/>
                    </a:cubicBezTo>
                    <a:cubicBezTo>
                      <a:pt x="251" y="0"/>
                      <a:pt x="251" y="0"/>
                      <a:pt x="251" y="0"/>
                    </a:cubicBezTo>
                    <a:cubicBezTo>
                      <a:pt x="235" y="0"/>
                      <a:pt x="222" y="15"/>
                      <a:pt x="222" y="34"/>
                    </a:cubicBezTo>
                    <a:cubicBezTo>
                      <a:pt x="143" y="39"/>
                      <a:pt x="68" y="59"/>
                      <a:pt x="0" y="90"/>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5" name="Freeform 31"/>
              <p:cNvSpPr/>
              <p:nvPr/>
            </p:nvSpPr>
            <p:spPr bwMode="auto">
              <a:xfrm>
                <a:off x="501014" y="76050"/>
                <a:ext cx="129935" cy="91336"/>
              </a:xfrm>
              <a:custGeom>
                <a:avLst/>
                <a:gdLst>
                  <a:gd name="T0" fmla="*/ 9574 w 190"/>
                  <a:gd name="T1" fmla="*/ 0 h 133"/>
                  <a:gd name="T2" fmla="*/ 4103 w 190"/>
                  <a:gd name="T3" fmla="*/ 6867 h 133"/>
                  <a:gd name="T4" fmla="*/ 129935 w 190"/>
                  <a:gd name="T5" fmla="*/ 91336 h 133"/>
                  <a:gd name="T6" fmla="*/ 0 60000 65536"/>
                  <a:gd name="T7" fmla="*/ 0 60000 65536"/>
                  <a:gd name="T8" fmla="*/ 0 60000 65536"/>
                  <a:gd name="T9" fmla="*/ 0 w 190"/>
                  <a:gd name="T10" fmla="*/ 0 h 133"/>
                  <a:gd name="T11" fmla="*/ 190 w 190"/>
                  <a:gd name="T12" fmla="*/ 133 h 133"/>
                </a:gdLst>
                <a:ahLst/>
                <a:cxnLst>
                  <a:cxn ang="T6">
                    <a:pos x="T0" y="T1"/>
                  </a:cxn>
                  <a:cxn ang="T7">
                    <a:pos x="T2" y="T3"/>
                  </a:cxn>
                  <a:cxn ang="T8">
                    <a:pos x="T4" y="T5"/>
                  </a:cxn>
                </a:cxnLst>
                <a:rect l="T9" t="T10" r="T11" b="T12"/>
                <a:pathLst>
                  <a:path w="190" h="133">
                    <a:moveTo>
                      <a:pt x="14" y="0"/>
                    </a:moveTo>
                    <a:cubicBezTo>
                      <a:pt x="10" y="5"/>
                      <a:pt x="7" y="8"/>
                      <a:pt x="6" y="10"/>
                    </a:cubicBezTo>
                    <a:cubicBezTo>
                      <a:pt x="0" y="22"/>
                      <a:pt x="130" y="99"/>
                      <a:pt x="190" y="133"/>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6" name="Freeform 32"/>
              <p:cNvSpPr/>
              <p:nvPr/>
            </p:nvSpPr>
            <p:spPr bwMode="auto">
              <a:xfrm>
                <a:off x="510568" y="4968"/>
                <a:ext cx="293118" cy="117706"/>
              </a:xfrm>
              <a:custGeom>
                <a:avLst/>
                <a:gdLst>
                  <a:gd name="T0" fmla="*/ 293118 w 428"/>
                  <a:gd name="T1" fmla="*/ 117706 h 172"/>
                  <a:gd name="T2" fmla="*/ 289009 w 428"/>
                  <a:gd name="T3" fmla="*/ 114969 h 172"/>
                  <a:gd name="T4" fmla="*/ 213675 w 428"/>
                  <a:gd name="T5" fmla="*/ 71855 h 172"/>
                  <a:gd name="T6" fmla="*/ 217099 w 428"/>
                  <a:gd name="T7" fmla="*/ 65696 h 172"/>
                  <a:gd name="T8" fmla="*/ 213675 w 428"/>
                  <a:gd name="T9" fmla="*/ 54747 h 172"/>
                  <a:gd name="T10" fmla="*/ 199978 w 428"/>
                  <a:gd name="T11" fmla="*/ 47219 h 172"/>
                  <a:gd name="T12" fmla="*/ 189020 w 428"/>
                  <a:gd name="T13" fmla="*/ 50641 h 172"/>
                  <a:gd name="T14" fmla="*/ 185596 w 428"/>
                  <a:gd name="T15" fmla="*/ 57484 h 172"/>
                  <a:gd name="T16" fmla="*/ 132862 w 428"/>
                  <a:gd name="T17" fmla="*/ 30111 h 172"/>
                  <a:gd name="T18" fmla="*/ 0 w 428"/>
                  <a:gd name="T19" fmla="*/ 71171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72"/>
                  <a:gd name="T32" fmla="*/ 428 w 428"/>
                  <a:gd name="T33" fmla="*/ 172 h 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72">
                    <a:moveTo>
                      <a:pt x="428" y="172"/>
                    </a:moveTo>
                    <a:cubicBezTo>
                      <a:pt x="426" y="170"/>
                      <a:pt x="424" y="169"/>
                      <a:pt x="422" y="168"/>
                    </a:cubicBezTo>
                    <a:cubicBezTo>
                      <a:pt x="383" y="145"/>
                      <a:pt x="346" y="124"/>
                      <a:pt x="312" y="105"/>
                    </a:cubicBezTo>
                    <a:cubicBezTo>
                      <a:pt x="317" y="96"/>
                      <a:pt x="317" y="96"/>
                      <a:pt x="317" y="96"/>
                    </a:cubicBezTo>
                    <a:cubicBezTo>
                      <a:pt x="320" y="91"/>
                      <a:pt x="318" y="84"/>
                      <a:pt x="312" y="80"/>
                    </a:cubicBezTo>
                    <a:cubicBezTo>
                      <a:pt x="292" y="69"/>
                      <a:pt x="292" y="69"/>
                      <a:pt x="292" y="69"/>
                    </a:cubicBezTo>
                    <a:cubicBezTo>
                      <a:pt x="286" y="66"/>
                      <a:pt x="279" y="68"/>
                      <a:pt x="276" y="74"/>
                    </a:cubicBezTo>
                    <a:cubicBezTo>
                      <a:pt x="271" y="84"/>
                      <a:pt x="271" y="84"/>
                      <a:pt x="271" y="84"/>
                    </a:cubicBezTo>
                    <a:cubicBezTo>
                      <a:pt x="243" y="69"/>
                      <a:pt x="217" y="56"/>
                      <a:pt x="194" y="44"/>
                    </a:cubicBezTo>
                    <a:cubicBezTo>
                      <a:pt x="109" y="0"/>
                      <a:pt x="26" y="74"/>
                      <a:pt x="0" y="104"/>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7" name="Freeform 33"/>
              <p:cNvSpPr/>
              <p:nvPr/>
            </p:nvSpPr>
            <p:spPr bwMode="auto">
              <a:xfrm>
                <a:off x="803685" y="122674"/>
                <a:ext cx="53503" cy="138342"/>
              </a:xfrm>
              <a:custGeom>
                <a:avLst/>
                <a:gdLst>
                  <a:gd name="T0" fmla="*/ 8231 w 78"/>
                  <a:gd name="T1" fmla="*/ 136287 h 202"/>
                  <a:gd name="T2" fmla="*/ 17834 w 78"/>
                  <a:gd name="T3" fmla="*/ 136972 h 202"/>
                  <a:gd name="T4" fmla="*/ 0 w 78"/>
                  <a:gd name="T5" fmla="*/ 0 h 202"/>
                  <a:gd name="T6" fmla="*/ 0 60000 65536"/>
                  <a:gd name="T7" fmla="*/ 0 60000 65536"/>
                  <a:gd name="T8" fmla="*/ 0 60000 65536"/>
                  <a:gd name="T9" fmla="*/ 0 w 78"/>
                  <a:gd name="T10" fmla="*/ 0 h 202"/>
                  <a:gd name="T11" fmla="*/ 78 w 78"/>
                  <a:gd name="T12" fmla="*/ 202 h 202"/>
                </a:gdLst>
                <a:ahLst/>
                <a:cxnLst>
                  <a:cxn ang="T6">
                    <a:pos x="T0" y="T1"/>
                  </a:cxn>
                  <a:cxn ang="T7">
                    <a:pos x="T2" y="T3"/>
                  </a:cxn>
                  <a:cxn ang="T8">
                    <a:pos x="T4" y="T5"/>
                  </a:cxn>
                </a:cxnLst>
                <a:rect l="T9" t="T10" r="T11" b="T12"/>
                <a:pathLst>
                  <a:path w="78" h="202">
                    <a:moveTo>
                      <a:pt x="12" y="199"/>
                    </a:moveTo>
                    <a:cubicBezTo>
                      <a:pt x="20" y="201"/>
                      <a:pt x="24" y="202"/>
                      <a:pt x="26" y="200"/>
                    </a:cubicBezTo>
                    <a:cubicBezTo>
                      <a:pt x="36" y="184"/>
                      <a:pt x="78" y="54"/>
                      <a:pt x="0" y="0"/>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8" name="Freeform 34"/>
              <p:cNvSpPr/>
              <p:nvPr/>
            </p:nvSpPr>
            <p:spPr bwMode="auto">
              <a:xfrm>
                <a:off x="670311" y="188406"/>
                <a:ext cx="141782" cy="70700"/>
              </a:xfrm>
              <a:custGeom>
                <a:avLst/>
                <a:gdLst>
                  <a:gd name="T0" fmla="*/ 0 w 207"/>
                  <a:gd name="T1" fmla="*/ 0 h 103"/>
                  <a:gd name="T2" fmla="*/ 141782 w 207"/>
                  <a:gd name="T3" fmla="*/ 70700 h 103"/>
                  <a:gd name="T4" fmla="*/ 0 60000 65536"/>
                  <a:gd name="T5" fmla="*/ 0 60000 65536"/>
                  <a:gd name="T6" fmla="*/ 0 w 207"/>
                  <a:gd name="T7" fmla="*/ 0 h 103"/>
                  <a:gd name="T8" fmla="*/ 207 w 207"/>
                  <a:gd name="T9" fmla="*/ 103 h 103"/>
                </a:gdLst>
                <a:ahLst/>
                <a:cxnLst>
                  <a:cxn ang="T4">
                    <a:pos x="T0" y="T1"/>
                  </a:cxn>
                  <a:cxn ang="T5">
                    <a:pos x="T2" y="T3"/>
                  </a:cxn>
                </a:cxnLst>
                <a:rect l="T6" t="T7" r="T8" b="T9"/>
                <a:pathLst>
                  <a:path w="207" h="103">
                    <a:moveTo>
                      <a:pt x="0" y="0"/>
                    </a:moveTo>
                    <a:cubicBezTo>
                      <a:pt x="56" y="31"/>
                      <a:pt x="168" y="93"/>
                      <a:pt x="207" y="103"/>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9" name="Freeform 35"/>
              <p:cNvSpPr/>
              <p:nvPr/>
            </p:nvSpPr>
            <p:spPr bwMode="auto">
              <a:xfrm>
                <a:off x="642796" y="185730"/>
                <a:ext cx="210953" cy="745215"/>
              </a:xfrm>
              <a:custGeom>
                <a:avLst/>
                <a:gdLst>
                  <a:gd name="T0" fmla="*/ 45204 w 308"/>
                  <a:gd name="T1" fmla="*/ 745215 h 1088"/>
                  <a:gd name="T2" fmla="*/ 210953 w 308"/>
                  <a:gd name="T3" fmla="*/ 408224 h 1088"/>
                  <a:gd name="T4" fmla="*/ 0 w 308"/>
                  <a:gd name="T5" fmla="*/ 40411 h 1088"/>
                  <a:gd name="T6" fmla="*/ 21917 w 308"/>
                  <a:gd name="T7" fmla="*/ 0 h 1088"/>
                  <a:gd name="T8" fmla="*/ 27396 w 308"/>
                  <a:gd name="T9" fmla="*/ 2740 h 1088"/>
                  <a:gd name="T10" fmla="*/ 0 60000 65536"/>
                  <a:gd name="T11" fmla="*/ 0 60000 65536"/>
                  <a:gd name="T12" fmla="*/ 0 60000 65536"/>
                  <a:gd name="T13" fmla="*/ 0 60000 65536"/>
                  <a:gd name="T14" fmla="*/ 0 60000 65536"/>
                  <a:gd name="T15" fmla="*/ 0 w 308"/>
                  <a:gd name="T16" fmla="*/ 0 h 1088"/>
                  <a:gd name="T17" fmla="*/ 308 w 308"/>
                  <a:gd name="T18" fmla="*/ 1088 h 1088"/>
                </a:gdLst>
                <a:ahLst/>
                <a:cxnLst>
                  <a:cxn ang="T10">
                    <a:pos x="T0" y="T1"/>
                  </a:cxn>
                  <a:cxn ang="T11">
                    <a:pos x="T2" y="T3"/>
                  </a:cxn>
                  <a:cxn ang="T12">
                    <a:pos x="T4" y="T5"/>
                  </a:cxn>
                  <a:cxn ang="T13">
                    <a:pos x="T6" y="T7"/>
                  </a:cxn>
                  <a:cxn ang="T14">
                    <a:pos x="T8" y="T9"/>
                  </a:cxn>
                </a:cxnLst>
                <a:rect l="T15" t="T16" r="T17" b="T18"/>
                <a:pathLst>
                  <a:path w="308" h="1088">
                    <a:moveTo>
                      <a:pt x="66" y="1088"/>
                    </a:moveTo>
                    <a:cubicBezTo>
                      <a:pt x="213" y="974"/>
                      <a:pt x="308" y="796"/>
                      <a:pt x="308" y="596"/>
                    </a:cubicBezTo>
                    <a:cubicBezTo>
                      <a:pt x="308" y="367"/>
                      <a:pt x="184" y="167"/>
                      <a:pt x="0" y="59"/>
                    </a:cubicBezTo>
                    <a:cubicBezTo>
                      <a:pt x="32" y="0"/>
                      <a:pt x="32" y="0"/>
                      <a:pt x="32" y="0"/>
                    </a:cubicBezTo>
                    <a:cubicBezTo>
                      <a:pt x="35" y="1"/>
                      <a:pt x="37" y="3"/>
                      <a:pt x="40" y="4"/>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0" name="Freeform 36"/>
              <p:cNvSpPr/>
              <p:nvPr/>
            </p:nvSpPr>
            <p:spPr bwMode="auto">
              <a:xfrm>
                <a:off x="0" y="185730"/>
                <a:ext cx="213246" cy="742540"/>
              </a:xfrm>
              <a:custGeom>
                <a:avLst/>
                <a:gdLst>
                  <a:gd name="T0" fmla="*/ 32913 w 311"/>
                  <a:gd name="T1" fmla="*/ 69870 h 1084"/>
                  <a:gd name="T2" fmla="*/ 34970 w 311"/>
                  <a:gd name="T3" fmla="*/ 73980 h 1084"/>
                  <a:gd name="T4" fmla="*/ 185819 w 311"/>
                  <a:gd name="T5" fmla="*/ 2740 h 1084"/>
                  <a:gd name="T6" fmla="*/ 191990 w 311"/>
                  <a:gd name="T7" fmla="*/ 0 h 1084"/>
                  <a:gd name="T8" fmla="*/ 213246 w 311"/>
                  <a:gd name="T9" fmla="*/ 39045 h 1084"/>
                  <a:gd name="T10" fmla="*/ 0 w 311"/>
                  <a:gd name="T11" fmla="*/ 408260 h 1084"/>
                  <a:gd name="T12" fmla="*/ 162506 w 311"/>
                  <a:gd name="T13" fmla="*/ 742540 h 1084"/>
                  <a:gd name="T14" fmla="*/ 0 60000 65536"/>
                  <a:gd name="T15" fmla="*/ 0 60000 65536"/>
                  <a:gd name="T16" fmla="*/ 0 60000 65536"/>
                  <a:gd name="T17" fmla="*/ 0 60000 65536"/>
                  <a:gd name="T18" fmla="*/ 0 60000 65536"/>
                  <a:gd name="T19" fmla="*/ 0 60000 65536"/>
                  <a:gd name="T20" fmla="*/ 0 60000 65536"/>
                  <a:gd name="T21" fmla="*/ 0 w 311"/>
                  <a:gd name="T22" fmla="*/ 0 h 1084"/>
                  <a:gd name="T23" fmla="*/ 311 w 311"/>
                  <a:gd name="T24" fmla="*/ 1084 h 10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1084">
                    <a:moveTo>
                      <a:pt x="48" y="102"/>
                    </a:moveTo>
                    <a:cubicBezTo>
                      <a:pt x="49" y="104"/>
                      <a:pt x="50" y="106"/>
                      <a:pt x="51" y="108"/>
                    </a:cubicBezTo>
                    <a:cubicBezTo>
                      <a:pt x="60" y="121"/>
                      <a:pt x="205" y="41"/>
                      <a:pt x="271" y="4"/>
                    </a:cubicBezTo>
                    <a:cubicBezTo>
                      <a:pt x="274" y="3"/>
                      <a:pt x="277" y="1"/>
                      <a:pt x="280" y="0"/>
                    </a:cubicBezTo>
                    <a:cubicBezTo>
                      <a:pt x="311" y="57"/>
                      <a:pt x="311" y="57"/>
                      <a:pt x="311" y="57"/>
                    </a:cubicBezTo>
                    <a:cubicBezTo>
                      <a:pt x="125" y="165"/>
                      <a:pt x="0" y="366"/>
                      <a:pt x="0" y="596"/>
                    </a:cubicBezTo>
                    <a:cubicBezTo>
                      <a:pt x="0" y="794"/>
                      <a:pt x="93" y="970"/>
                      <a:pt x="237" y="1084"/>
                    </a:cubicBezTo>
                  </a:path>
                </a:pathLst>
              </a:custGeom>
              <a:noFill/>
              <a:ln w="1905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21" name="Oval 11"/>
              <p:cNvSpPr>
                <a:spLocks noChangeArrowheads="1"/>
              </p:cNvSpPr>
              <p:nvPr/>
            </p:nvSpPr>
            <p:spPr bwMode="auto">
              <a:xfrm>
                <a:off x="411206" y="577446"/>
                <a:ext cx="31337" cy="32484"/>
              </a:xfrm>
              <a:prstGeom prst="ellipse">
                <a:avLst/>
              </a:prstGeom>
              <a:solidFill>
                <a:schemeClr val="accent1"/>
              </a:solidFill>
              <a:ln w="19050">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grpSp>
      <p:pic>
        <p:nvPicPr>
          <p:cNvPr id="4" name="图片 3" descr="微信图片_20230101142310"/>
          <p:cNvPicPr>
            <a:picLocks noChangeAspect="1"/>
          </p:cNvPicPr>
          <p:nvPr/>
        </p:nvPicPr>
        <p:blipFill>
          <a:blip r:embed="rId4"/>
          <a:srcRect b="16561"/>
          <a:stretch>
            <a:fillRect/>
          </a:stretch>
        </p:blipFill>
        <p:spPr>
          <a:xfrm flipH="1">
            <a:off x="2649855" y="1407795"/>
            <a:ext cx="1762125" cy="1567180"/>
          </a:xfrm>
          <a:prstGeom prst="rect">
            <a:avLst/>
          </a:prstGeom>
        </p:spPr>
      </p:pic>
      <p:pic>
        <p:nvPicPr>
          <p:cNvPr id="5" name="图片 4" descr="hh"/>
          <p:cNvPicPr>
            <a:picLocks noChangeAspect="1"/>
          </p:cNvPicPr>
          <p:nvPr/>
        </p:nvPicPr>
        <p:blipFill>
          <a:blip r:embed="rId5"/>
          <a:stretch>
            <a:fillRect/>
          </a:stretch>
        </p:blipFill>
        <p:spPr>
          <a:xfrm>
            <a:off x="10008870" y="5418455"/>
            <a:ext cx="2183130" cy="1455420"/>
          </a:xfrm>
          <a:prstGeom prst="rect">
            <a:avLst/>
          </a:prstGeom>
        </p:spPr>
      </p:pic>
      <p:pic>
        <p:nvPicPr>
          <p:cNvPr id="2" name="图片 1"/>
          <p:cNvPicPr>
            <a:picLocks noChangeAspect="1"/>
          </p:cNvPicPr>
          <p:nvPr/>
        </p:nvPicPr>
        <p:blipFill>
          <a:blip r:embed="rId6"/>
          <a:stretch>
            <a:fillRect/>
          </a:stretch>
        </p:blipFill>
        <p:spPr>
          <a:xfrm>
            <a:off x="10527030" y="913765"/>
            <a:ext cx="1661160" cy="2884170"/>
          </a:xfrm>
          <a:prstGeom prst="rect">
            <a:avLst/>
          </a:prstGeom>
        </p:spPr>
      </p:pic>
      <p:pic>
        <p:nvPicPr>
          <p:cNvPr id="6" name="图片 5"/>
          <p:cNvPicPr>
            <a:picLocks noChangeAspect="1"/>
          </p:cNvPicPr>
          <p:nvPr/>
        </p:nvPicPr>
        <p:blipFill>
          <a:blip r:embed="rId7"/>
          <a:srcRect t="20597" r="36779" b="10563"/>
          <a:stretch>
            <a:fillRect/>
          </a:stretch>
        </p:blipFill>
        <p:spPr>
          <a:xfrm>
            <a:off x="-641985" y="-436245"/>
            <a:ext cx="3372485" cy="74942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ipe(down)">
                                      <p:cBhvr>
                                        <p:cTn id="7" dur="1000"/>
                                        <p:tgtEl>
                                          <p:spTgt spid="3080"/>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077"/>
                                        </p:tgtEl>
                                        <p:attrNameLst>
                                          <p:attrName>style.visibility</p:attrName>
                                        </p:attrNameLst>
                                      </p:cBhvr>
                                      <p:to>
                                        <p:strVal val="visible"/>
                                      </p:to>
                                    </p:set>
                                    <p:animEffect transition="in" filter="wipe(up)">
                                      <p:cBhvr>
                                        <p:cTn id="11" dur="1000"/>
                                        <p:tgtEl>
                                          <p:spTgt spid="307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098"/>
                                        </p:tgtEl>
                                        <p:attrNameLst>
                                          <p:attrName>style.visibility</p:attrName>
                                        </p:attrNameLst>
                                      </p:cBhvr>
                                      <p:to>
                                        <p:strVal val="visible"/>
                                      </p:to>
                                    </p:set>
                                    <p:animEffect transition="in" filter="wipe(left)">
                                      <p:cBhvr>
                                        <p:cTn id="15" dur="1000"/>
                                        <p:tgtEl>
                                          <p:spTgt spid="309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83"/>
                                        </p:tgtEl>
                                        <p:attrNameLst>
                                          <p:attrName>style.visibility</p:attrName>
                                        </p:attrNameLst>
                                      </p:cBhvr>
                                      <p:to>
                                        <p:strVal val="visible"/>
                                      </p:to>
                                    </p:set>
                                    <p:animEffect transition="in" filter="wipe(left)">
                                      <p:cBhvr>
                                        <p:cTn id="18" dur="200"/>
                                        <p:tgtEl>
                                          <p:spTgt spid="3083"/>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3074"/>
                                        </p:tgtEl>
                                        <p:attrNameLst>
                                          <p:attrName>style.visibility</p:attrName>
                                        </p:attrNameLst>
                                      </p:cBhvr>
                                      <p:to>
                                        <p:strVal val="visible"/>
                                      </p:to>
                                    </p:set>
                                    <p:animEffect transition="in" filter="wipe(left)">
                                      <p:cBhvr>
                                        <p:cTn id="21" dur="500"/>
                                        <p:tgtEl>
                                          <p:spTgt spid="3074"/>
                                        </p:tgtEl>
                                      </p:cBhvr>
                                    </p:animEffect>
                                  </p:childTnLst>
                                </p:cTn>
                              </p:par>
                            </p:childTnLst>
                          </p:cTn>
                        </p:par>
                        <p:par>
                          <p:cTn id="22" fill="hold">
                            <p:stCondLst>
                              <p:cond delay="3000"/>
                            </p:stCondLst>
                            <p:childTnLst>
                              <p:par>
                                <p:cTn id="23" presetID="22" presetClass="entr" presetSubtype="1" fill="hold" grpId="0" nodeType="afterEffect">
                                  <p:stCondLst>
                                    <p:cond delay="0"/>
                                  </p:stCondLst>
                                  <p:childTnLst>
                                    <p:set>
                                      <p:cBhvr>
                                        <p:cTn id="24" dur="1" fill="hold">
                                          <p:stCondLst>
                                            <p:cond delay="0"/>
                                          </p:stCondLst>
                                        </p:cTn>
                                        <p:tgtEl>
                                          <p:spTgt spid="3075"/>
                                        </p:tgtEl>
                                        <p:attrNameLst>
                                          <p:attrName>style.visibility</p:attrName>
                                        </p:attrNameLst>
                                      </p:cBhvr>
                                      <p:to>
                                        <p:strVal val="visible"/>
                                      </p:to>
                                    </p:set>
                                    <p:animEffect transition="in" filter="wipe(up)">
                                      <p:cBhvr>
                                        <p:cTn id="25" dur="500"/>
                                        <p:tgtEl>
                                          <p:spTgt spid="3075"/>
                                        </p:tgtEl>
                                      </p:cBhvr>
                                    </p:animEffect>
                                  </p:childTnLst>
                                </p:cTn>
                              </p:par>
                            </p:childTnLst>
                          </p:cTn>
                        </p:par>
                        <p:par>
                          <p:cTn id="26" fill="hold">
                            <p:stCondLst>
                              <p:cond delay="3500"/>
                            </p:stCondLst>
                            <p:childTnLst>
                              <p:par>
                                <p:cTn id="27" presetID="16" presetClass="entr" presetSubtype="37" fill="hold" grpId="0" nodeType="afterEffect">
                                  <p:stCondLst>
                                    <p:cond delay="0"/>
                                  </p:stCondLst>
                                  <p:childTnLst>
                                    <p:set>
                                      <p:cBhvr>
                                        <p:cTn id="28" dur="1" fill="hold">
                                          <p:stCondLst>
                                            <p:cond delay="0"/>
                                          </p:stCondLst>
                                        </p:cTn>
                                        <p:tgtEl>
                                          <p:spTgt spid="3090"/>
                                        </p:tgtEl>
                                        <p:attrNameLst>
                                          <p:attrName>style.visibility</p:attrName>
                                        </p:attrNameLst>
                                      </p:cBhvr>
                                      <p:to>
                                        <p:strVal val="visible"/>
                                      </p:to>
                                    </p:set>
                                    <p:animEffect transition="in" filter="barn(outVertical)">
                                      <p:cBhvr>
                                        <p:cTn id="29" dur="300"/>
                                        <p:tgtEl>
                                          <p:spTgt spid="3090"/>
                                        </p:tgtEl>
                                      </p:cBhvr>
                                    </p:animEffect>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3091"/>
                                        </p:tgtEl>
                                        <p:attrNameLst>
                                          <p:attrName>style.visibility</p:attrName>
                                        </p:attrNameLst>
                                      </p:cBhvr>
                                      <p:to>
                                        <p:strVal val="visible"/>
                                      </p:to>
                                    </p:set>
                                    <p:animEffect transition="in" filter="wipe(down)">
                                      <p:cBhvr>
                                        <p:cTn id="33" dur="300"/>
                                        <p:tgtEl>
                                          <p:spTgt spid="3091"/>
                                        </p:tgtEl>
                                      </p:cBhvr>
                                    </p:animEffect>
                                  </p:childTnLst>
                                </p:cTn>
                              </p:par>
                              <p:par>
                                <p:cTn id="34" presetID="22" presetClass="entr" presetSubtype="4" fill="hold" nodeType="withEffect">
                                  <p:stCondLst>
                                    <p:cond delay="0"/>
                                  </p:stCondLst>
                                  <p:childTnLst>
                                    <p:set>
                                      <p:cBhvr>
                                        <p:cTn id="35" dur="1" fill="hold">
                                          <p:stCondLst>
                                            <p:cond delay="0"/>
                                          </p:stCondLst>
                                        </p:cTn>
                                        <p:tgtEl>
                                          <p:spTgt spid="3089"/>
                                        </p:tgtEl>
                                        <p:attrNameLst>
                                          <p:attrName>style.visibility</p:attrName>
                                        </p:attrNameLst>
                                      </p:cBhvr>
                                      <p:to>
                                        <p:strVal val="visible"/>
                                      </p:to>
                                    </p:set>
                                    <p:animEffect transition="in" filter="wipe(down)">
                                      <p:cBhvr>
                                        <p:cTn id="36" dur="300"/>
                                        <p:tgtEl>
                                          <p:spTgt spid="308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88"/>
                                        </p:tgtEl>
                                        <p:attrNameLst>
                                          <p:attrName>style.visibility</p:attrName>
                                        </p:attrNameLst>
                                      </p:cBhvr>
                                      <p:to>
                                        <p:strVal val="visible"/>
                                      </p:to>
                                    </p:set>
                                    <p:animEffect transition="in" filter="wipe(down)">
                                      <p:cBhvr>
                                        <p:cTn id="39" dur="300"/>
                                        <p:tgtEl>
                                          <p:spTgt spid="3088"/>
                                        </p:tgtEl>
                                      </p:cBhvr>
                                    </p:animEffect>
                                  </p:childTnLst>
                                </p:cTn>
                              </p:par>
                              <p:par>
                                <p:cTn id="40" presetID="22" presetClass="entr" presetSubtype="4" fill="hold" grpId="0" nodeType="withEffect" nodePh="1">
                                  <p:stCondLst>
                                    <p:cond delay="0"/>
                                  </p:stCondLst>
                                  <p:endCondLst>
                                    <p:cond evt="begin" delay="0">
                                      <p:tn val="40"/>
                                    </p:cond>
                                  </p:endCondLst>
                                  <p:childTnLst>
                                    <p:set>
                                      <p:cBhvr>
                                        <p:cTn id="41" dur="1" fill="hold">
                                          <p:stCondLst>
                                            <p:cond delay="0"/>
                                          </p:stCondLst>
                                        </p:cTn>
                                        <p:tgtEl>
                                          <p:spTgt spid="3076"/>
                                        </p:tgtEl>
                                        <p:attrNameLst>
                                          <p:attrName>style.visibility</p:attrName>
                                        </p:attrNameLst>
                                      </p:cBhvr>
                                      <p:to>
                                        <p:strVal val="visible"/>
                                      </p:to>
                                    </p:set>
                                    <p:animEffect transition="in" filter="wipe(down)">
                                      <p:cBhvr>
                                        <p:cTn id="42" dur="300"/>
                                        <p:tgtEl>
                                          <p:spTgt spid="3076"/>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3074"/>
                                        </p:tgtEl>
                                        <p:attrNameLst>
                                          <p:attrName>style.visibility</p:attrName>
                                        </p:attrNameLst>
                                      </p:cBhvr>
                                      <p:to>
                                        <p:strVal val="hidden"/>
                                      </p:to>
                                    </p:set>
                                  </p:childTnLst>
                                </p:cTn>
                              </p:par>
                            </p:childTnLst>
                          </p:cTn>
                        </p:par>
                        <p:par>
                          <p:cTn id="45" fill="hold">
                            <p:stCondLst>
                              <p:cond delay="4500"/>
                            </p:stCondLst>
                            <p:childTnLst>
                              <p:par>
                                <p:cTn id="46" presetID="22" presetClass="entr" presetSubtype="2" fill="hold" grpId="0" nodeType="afterEffect">
                                  <p:stCondLst>
                                    <p:cond delay="0"/>
                                  </p:stCondLst>
                                  <p:childTnLst>
                                    <p:set>
                                      <p:cBhvr>
                                        <p:cTn id="47" dur="1" fill="hold">
                                          <p:stCondLst>
                                            <p:cond delay="0"/>
                                          </p:stCondLst>
                                        </p:cTn>
                                        <p:tgtEl>
                                          <p:spTgt spid="3103"/>
                                        </p:tgtEl>
                                        <p:attrNameLst>
                                          <p:attrName>style.visibility</p:attrName>
                                        </p:attrNameLst>
                                      </p:cBhvr>
                                      <p:to>
                                        <p:strVal val="visible"/>
                                      </p:to>
                                    </p:set>
                                    <p:animEffect transition="in" filter="wipe(right)">
                                      <p:cBhvr>
                                        <p:cTn id="48" dur="300"/>
                                        <p:tgtEl>
                                          <p:spTgt spid="3103"/>
                                        </p:tgtEl>
                                      </p:cBhvr>
                                    </p:animEffect>
                                  </p:childTnLst>
                                </p:cTn>
                              </p:par>
                              <p:par>
                                <p:cTn id="49" presetID="22" presetClass="entr" presetSubtype="8" fill="hold" nodeType="withEffect">
                                  <p:stCondLst>
                                    <p:cond delay="0"/>
                                  </p:stCondLst>
                                  <p:childTnLst>
                                    <p:set>
                                      <p:cBhvr>
                                        <p:cTn id="50" dur="1" fill="hold">
                                          <p:stCondLst>
                                            <p:cond delay="0"/>
                                          </p:stCondLst>
                                        </p:cTn>
                                        <p:tgtEl>
                                          <p:spTgt spid="3097"/>
                                        </p:tgtEl>
                                        <p:attrNameLst>
                                          <p:attrName>style.visibility</p:attrName>
                                        </p:attrNameLst>
                                      </p:cBhvr>
                                      <p:to>
                                        <p:strVal val="visible"/>
                                      </p:to>
                                    </p:set>
                                    <p:animEffect transition="in" filter="wipe(left)">
                                      <p:cBhvr>
                                        <p:cTn id="51" dur="300"/>
                                        <p:tgtEl>
                                          <p:spTgt spid="3097"/>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3096"/>
                                        </p:tgtEl>
                                        <p:attrNameLst>
                                          <p:attrName>style.visibility</p:attrName>
                                        </p:attrNameLst>
                                      </p:cBhvr>
                                      <p:to>
                                        <p:strVal val="visible"/>
                                      </p:to>
                                    </p:set>
                                    <p:animEffect transition="in" filter="wipe(up)">
                                      <p:cBhvr>
                                        <p:cTn id="55" dur="300"/>
                                        <p:tgtEl>
                                          <p:spTgt spid="3096"/>
                                        </p:tgtEl>
                                      </p:cBhvr>
                                    </p:animEffect>
                                  </p:childTnLst>
                                </p:cTn>
                              </p:par>
                            </p:childTnLst>
                          </p:cTn>
                        </p:par>
                        <p:par>
                          <p:cTn id="56" fill="hold">
                            <p:stCondLst>
                              <p:cond delay="5500"/>
                            </p:stCondLst>
                            <p:childTnLst>
                              <p:par>
                                <p:cTn id="57" presetID="16" presetClass="entr" presetSubtype="37" fill="hold" grpId="0" nodeType="afterEffect">
                                  <p:stCondLst>
                                    <p:cond delay="0"/>
                                  </p:stCondLst>
                                  <p:childTnLst>
                                    <p:set>
                                      <p:cBhvr>
                                        <p:cTn id="58" dur="1" fill="hold">
                                          <p:stCondLst>
                                            <p:cond delay="0"/>
                                          </p:stCondLst>
                                        </p:cTn>
                                        <p:tgtEl>
                                          <p:spTgt spid="3095"/>
                                        </p:tgtEl>
                                        <p:attrNameLst>
                                          <p:attrName>style.visibility</p:attrName>
                                        </p:attrNameLst>
                                      </p:cBhvr>
                                      <p:to>
                                        <p:strVal val="visible"/>
                                      </p:to>
                                    </p:set>
                                    <p:animEffect transition="in" filter="barn(outVertical)">
                                      <p:cBhvr>
                                        <p:cTn id="59" dur="300"/>
                                        <p:tgtEl>
                                          <p:spTgt spid="3095"/>
                                        </p:tgtEl>
                                      </p:cBhvr>
                                    </p:animEffect>
                                  </p:childTnLst>
                                </p:cTn>
                              </p:par>
                            </p:childTnLst>
                          </p:cTn>
                        </p:par>
                        <p:par>
                          <p:cTn id="60" fill="hold">
                            <p:stCondLst>
                              <p:cond delay="6000"/>
                            </p:stCondLst>
                            <p:childTnLst>
                              <p:par>
                                <p:cTn id="61" presetID="22" presetClass="entr" presetSubtype="2" fill="hold" grpId="0" nodeType="afterEffect">
                                  <p:stCondLst>
                                    <p:cond delay="0"/>
                                  </p:stCondLst>
                                  <p:childTnLst>
                                    <p:set>
                                      <p:cBhvr>
                                        <p:cTn id="62" dur="1" fill="hold">
                                          <p:stCondLst>
                                            <p:cond delay="0"/>
                                          </p:stCondLst>
                                        </p:cTn>
                                        <p:tgtEl>
                                          <p:spTgt spid="3092"/>
                                        </p:tgtEl>
                                        <p:attrNameLst>
                                          <p:attrName>style.visibility</p:attrName>
                                        </p:attrNameLst>
                                      </p:cBhvr>
                                      <p:to>
                                        <p:strVal val="visible"/>
                                      </p:to>
                                    </p:set>
                                    <p:animEffect transition="in" filter="wipe(right)">
                                      <p:cBhvr>
                                        <p:cTn id="63" dur="300"/>
                                        <p:tgtEl>
                                          <p:spTgt spid="309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093"/>
                                        </p:tgtEl>
                                        <p:attrNameLst>
                                          <p:attrName>style.visibility</p:attrName>
                                        </p:attrNameLst>
                                      </p:cBhvr>
                                      <p:to>
                                        <p:strVal val="visible"/>
                                      </p:to>
                                    </p:set>
                                    <p:animEffect transition="in" filter="wipe(left)">
                                      <p:cBhvr>
                                        <p:cTn id="66" dur="300"/>
                                        <p:tgtEl>
                                          <p:spTgt spid="3093"/>
                                        </p:tgtEl>
                                      </p:cBhvr>
                                    </p:animEffect>
                                  </p:childTnLst>
                                </p:cTn>
                              </p:par>
                            </p:childTnLst>
                          </p:cTn>
                        </p:par>
                        <p:par>
                          <p:cTn id="67" fill="hold">
                            <p:stCondLst>
                              <p:cond delay="6500"/>
                            </p:stCondLst>
                            <p:childTnLst>
                              <p:par>
                                <p:cTn id="68" presetID="22" presetClass="entr" presetSubtype="4" fill="hold" grpId="0" nodeType="afterEffect">
                                  <p:stCondLst>
                                    <p:cond delay="0"/>
                                  </p:stCondLst>
                                  <p:childTnLst>
                                    <p:set>
                                      <p:cBhvr>
                                        <p:cTn id="69" dur="1" fill="hold">
                                          <p:stCondLst>
                                            <p:cond delay="0"/>
                                          </p:stCondLst>
                                        </p:cTn>
                                        <p:tgtEl>
                                          <p:spTgt spid="3094"/>
                                        </p:tgtEl>
                                        <p:attrNameLst>
                                          <p:attrName>style.visibility</p:attrName>
                                        </p:attrNameLst>
                                      </p:cBhvr>
                                      <p:to>
                                        <p:strVal val="visible"/>
                                      </p:to>
                                    </p:set>
                                    <p:animEffect transition="in" filter="wipe(down)">
                                      <p:cBhvr>
                                        <p:cTn id="70" dur="300"/>
                                        <p:tgtEl>
                                          <p:spTgt spid="309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087"/>
                                        </p:tgtEl>
                                        <p:attrNameLst>
                                          <p:attrName>style.visibility</p:attrName>
                                        </p:attrNameLst>
                                      </p:cBhvr>
                                      <p:to>
                                        <p:strVal val="visible"/>
                                      </p:to>
                                    </p:set>
                                    <p:animEffect transition="in" filter="wipe(down)">
                                      <p:cBhvr>
                                        <p:cTn id="73" dur="300"/>
                                        <p:tgtEl>
                                          <p:spTgt spid="3087"/>
                                        </p:tgtEl>
                                      </p:cBhvr>
                                    </p:animEffect>
                                  </p:childTnLst>
                                </p:cTn>
                              </p:par>
                            </p:childTnLst>
                          </p:cTn>
                        </p:par>
                        <p:par>
                          <p:cTn id="74" fill="hold">
                            <p:stCondLst>
                              <p:cond delay="7000"/>
                            </p:stCondLst>
                            <p:childTnLst>
                              <p:par>
                                <p:cTn id="75" presetID="22" presetClass="entr" presetSubtype="2" fill="hold" grpId="0" nodeType="afterEffect">
                                  <p:stCondLst>
                                    <p:cond delay="0"/>
                                  </p:stCondLst>
                                  <p:childTnLst>
                                    <p:set>
                                      <p:cBhvr>
                                        <p:cTn id="76" dur="1" fill="hold">
                                          <p:stCondLst>
                                            <p:cond delay="0"/>
                                          </p:stCondLst>
                                        </p:cTn>
                                        <p:tgtEl>
                                          <p:spTgt spid="3085"/>
                                        </p:tgtEl>
                                        <p:attrNameLst>
                                          <p:attrName>style.visibility</p:attrName>
                                        </p:attrNameLst>
                                      </p:cBhvr>
                                      <p:to>
                                        <p:strVal val="visible"/>
                                      </p:to>
                                    </p:set>
                                    <p:animEffect transition="in" filter="wipe(right)">
                                      <p:cBhvr>
                                        <p:cTn id="77" dur="300"/>
                                        <p:tgtEl>
                                          <p:spTgt spid="3085"/>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3084"/>
                                        </p:tgtEl>
                                        <p:attrNameLst>
                                          <p:attrName>style.visibility</p:attrName>
                                        </p:attrNameLst>
                                      </p:cBhvr>
                                      <p:to>
                                        <p:strVal val="visible"/>
                                      </p:to>
                                    </p:set>
                                    <p:animEffect transition="in" filter="wipe(right)">
                                      <p:cBhvr>
                                        <p:cTn id="80" dur="300"/>
                                        <p:tgtEl>
                                          <p:spTgt spid="3084"/>
                                        </p:tgtEl>
                                      </p:cBhvr>
                                    </p:animEffect>
                                  </p:childTnLst>
                                </p:cTn>
                              </p:par>
                            </p:childTnLst>
                          </p:cTn>
                        </p:par>
                        <p:par>
                          <p:cTn id="81" fill="hold">
                            <p:stCondLst>
                              <p:cond delay="7500"/>
                            </p:stCondLst>
                            <p:childTnLst>
                              <p:par>
                                <p:cTn id="82" presetID="22" presetClass="entr" presetSubtype="4" fill="hold" grpId="0" nodeType="afterEffect">
                                  <p:stCondLst>
                                    <p:cond delay="0"/>
                                  </p:stCondLst>
                                  <p:childTnLst>
                                    <p:set>
                                      <p:cBhvr>
                                        <p:cTn id="83" dur="1" fill="hold">
                                          <p:stCondLst>
                                            <p:cond delay="0"/>
                                          </p:stCondLst>
                                        </p:cTn>
                                        <p:tgtEl>
                                          <p:spTgt spid="3086"/>
                                        </p:tgtEl>
                                        <p:attrNameLst>
                                          <p:attrName>style.visibility</p:attrName>
                                        </p:attrNameLst>
                                      </p:cBhvr>
                                      <p:to>
                                        <p:strVal val="visible"/>
                                      </p:to>
                                    </p:set>
                                    <p:animEffect transition="in" filter="wipe(down)">
                                      <p:cBhvr>
                                        <p:cTn id="84" dur="300"/>
                                        <p:tgtEl>
                                          <p:spTgt spid="3086"/>
                                        </p:tgtEl>
                                      </p:cBhvr>
                                    </p:animEffect>
                                  </p:childTnLst>
                                </p:cTn>
                              </p:par>
                            </p:childTnLst>
                          </p:cTn>
                        </p:par>
                        <p:par>
                          <p:cTn id="85" fill="hold">
                            <p:stCondLst>
                              <p:cond delay="8000"/>
                            </p:stCondLst>
                            <p:childTnLst>
                              <p:par>
                                <p:cTn id="86" presetID="10" presetClass="entr" presetSubtype="0" fill="hold" nodeType="afterEffect">
                                  <p:stCondLst>
                                    <p:cond delay="0"/>
                                  </p:stCondLst>
                                  <p:childTnLst>
                                    <p:set>
                                      <p:cBhvr>
                                        <p:cTn id="87" dur="1" fill="hold">
                                          <p:stCondLst>
                                            <p:cond delay="0"/>
                                          </p:stCondLst>
                                        </p:cTn>
                                        <p:tgtEl>
                                          <p:spTgt spid="3211"/>
                                        </p:tgtEl>
                                        <p:attrNameLst>
                                          <p:attrName>style.visibility</p:attrName>
                                        </p:attrNameLst>
                                      </p:cBhvr>
                                      <p:to>
                                        <p:strVal val="visible"/>
                                      </p:to>
                                    </p:set>
                                    <p:animEffect transition="in" filter="fade">
                                      <p:cBhvr>
                                        <p:cTn id="88" dur="2000"/>
                                        <p:tgtEl>
                                          <p:spTgt spid="3211"/>
                                        </p:tgtEl>
                                      </p:cBhvr>
                                    </p:animEffect>
                                  </p:childTnLst>
                                </p:cTn>
                              </p:par>
                              <p:par>
                                <p:cTn id="89" presetID="10" presetClass="entr" presetSubtype="0" fill="hold" nodeType="withEffect">
                                  <p:stCondLst>
                                    <p:cond delay="0"/>
                                  </p:stCondLst>
                                  <p:childTnLst>
                                    <p:set>
                                      <p:cBhvr>
                                        <p:cTn id="90" dur="1" fill="hold">
                                          <p:stCondLst>
                                            <p:cond delay="0"/>
                                          </p:stCondLst>
                                        </p:cTn>
                                        <p:tgtEl>
                                          <p:spTgt spid="3106"/>
                                        </p:tgtEl>
                                        <p:attrNameLst>
                                          <p:attrName>style.visibility</p:attrName>
                                        </p:attrNameLst>
                                      </p:cBhvr>
                                      <p:to>
                                        <p:strVal val="visible"/>
                                      </p:to>
                                    </p:set>
                                    <p:animEffect transition="in" filter="fade">
                                      <p:cBhvr>
                                        <p:cTn id="91" dur="2000"/>
                                        <p:tgtEl>
                                          <p:spTgt spid="3106"/>
                                        </p:tgtEl>
                                      </p:cBhvr>
                                    </p:animEffect>
                                  </p:childTnLst>
                                </p:cTn>
                              </p:par>
                            </p:childTnLst>
                          </p:cTn>
                        </p:par>
                        <p:par>
                          <p:cTn id="92" fill="hold">
                            <p:stCondLst>
                              <p:cond delay="10000"/>
                            </p:stCondLst>
                            <p:childTnLst>
                              <p:par>
                                <p:cTn id="93" presetID="22" presetClass="entr" presetSubtype="8" fill="hold" grpId="0" nodeType="afterEffect">
                                  <p:stCondLst>
                                    <p:cond delay="0"/>
                                  </p:stCondLst>
                                  <p:childTnLst>
                                    <p:set>
                                      <p:cBhvr>
                                        <p:cTn id="94" dur="1" fill="hold">
                                          <p:stCondLst>
                                            <p:cond delay="0"/>
                                          </p:stCondLst>
                                        </p:cTn>
                                        <p:tgtEl>
                                          <p:spTgt spid="3104"/>
                                        </p:tgtEl>
                                        <p:attrNameLst>
                                          <p:attrName>style.visibility</p:attrName>
                                        </p:attrNameLst>
                                      </p:cBhvr>
                                      <p:to>
                                        <p:strVal val="visible"/>
                                      </p:to>
                                    </p:set>
                                    <p:animEffect transition="in" filter="wipe(left)">
                                      <p:cBhvr>
                                        <p:cTn id="95" dur="2000"/>
                                        <p:tgtEl>
                                          <p:spTgt spid="3104"/>
                                        </p:tgtEl>
                                      </p:cBhvr>
                                    </p:animEffect>
                                  </p:childTnLst>
                                </p:cTn>
                              </p:par>
                            </p:childTnLst>
                          </p:cTn>
                        </p:par>
                        <p:par>
                          <p:cTn id="96" fill="hold">
                            <p:stCondLst>
                              <p:cond delay="12000"/>
                            </p:stCondLst>
                            <p:childTnLst>
                              <p:par>
                                <p:cTn id="97" presetID="10" presetClass="entr" presetSubtype="0" fill="hold" nodeType="afterEffect">
                                  <p:stCondLst>
                                    <p:cond delay="0"/>
                                  </p:stCondLst>
                                  <p:childTnLst>
                                    <p:set>
                                      <p:cBhvr>
                                        <p:cTn id="98" dur="1" fill="hold">
                                          <p:stCondLst>
                                            <p:cond delay="0"/>
                                          </p:stCondLst>
                                        </p:cTn>
                                        <p:tgtEl>
                                          <p:spTgt spid="3241"/>
                                        </p:tgtEl>
                                        <p:attrNameLst>
                                          <p:attrName>style.visibility</p:attrName>
                                        </p:attrNameLst>
                                      </p:cBhvr>
                                      <p:to>
                                        <p:strVal val="visible"/>
                                      </p:to>
                                    </p:set>
                                    <p:animEffect transition="in" filter="fade">
                                      <p:cBhvr>
                                        <p:cTn id="99" dur="2000"/>
                                        <p:tgtEl>
                                          <p:spTgt spid="3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P spid="3074" grpId="1" bldLvl="0" animBg="1"/>
      <p:bldP spid="3075" grpId="0" bldLvl="0" animBg="1"/>
      <p:bldP spid="3076" grpId="0" animBg="1"/>
      <p:bldP spid="3083" grpId="0" bldLvl="0" animBg="1"/>
      <p:bldP spid="3084" grpId="0" bldLvl="0" animBg="1"/>
      <p:bldP spid="3085" grpId="0" bldLvl="0" animBg="1"/>
      <p:bldP spid="3086" grpId="0" bldLvl="0" animBg="1"/>
      <p:bldP spid="3087" grpId="0" bldLvl="0" animBg="1"/>
      <p:bldP spid="3088" grpId="0" bldLvl="0" animBg="1"/>
      <p:bldP spid="3090" grpId="0" bldLvl="0" animBg="1"/>
      <p:bldP spid="3091" grpId="0" bldLvl="0" animBg="1"/>
      <p:bldP spid="3092" grpId="0" bldLvl="0" animBg="1"/>
      <p:bldP spid="3093" grpId="0" bldLvl="0" animBg="1"/>
      <p:bldP spid="3094" grpId="0" bldLvl="0" animBg="1"/>
      <p:bldP spid="3095" grpId="0" bldLvl="0" animBg="1"/>
      <p:bldP spid="3103" grpId="0" bldLvl="0" animBg="1"/>
      <p:bldP spid="310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9605" y="254000"/>
            <a:ext cx="9869170" cy="645160"/>
          </a:xfrm>
          <a:prstGeom prst="rect">
            <a:avLst/>
          </a:prstGeom>
          <a:noFill/>
        </p:spPr>
        <p:txBody>
          <a:bodyPr wrap="square" rtlCol="0" anchor="t">
            <a:spAutoFit/>
          </a:bodyPr>
          <a:p>
            <a:r>
              <a:rPr lang="zh-CN" altLang="en-US">
                <a:solidFill>
                  <a:schemeClr val="bg1"/>
                </a:solidFill>
              </a:rPr>
              <a:t>将所有区间按照从左端点从小到大的顺序进行排序</a:t>
            </a:r>
            <a:endParaRPr lang="zh-CN" altLang="en-US">
              <a:solidFill>
                <a:schemeClr val="bg1"/>
              </a:solidFill>
            </a:endParaRPr>
          </a:p>
          <a:p>
            <a:r>
              <a:rPr lang="zh-CN" altLang="en-US">
                <a:solidFill>
                  <a:schemeClr val="bg1"/>
                </a:solidFill>
              </a:rPr>
              <a:t>从左到右，寻找所有能覆盖start的区间中右端点最大的区间，找到后将start更新为这个右端点</a:t>
            </a:r>
            <a:endParaRPr lang="zh-CN" altLang="en-US">
              <a:solidFill>
                <a:schemeClr val="bg1"/>
              </a:solidFill>
            </a:endParaRPr>
          </a:p>
        </p:txBody>
      </p:sp>
      <p:pic>
        <p:nvPicPr>
          <p:cNvPr id="3" name="图片 2"/>
          <p:cNvPicPr>
            <a:picLocks noChangeAspect="1"/>
          </p:cNvPicPr>
          <p:nvPr>
            <p:custDataLst>
              <p:tags r:id="rId1"/>
            </p:custDataLst>
          </p:nvPr>
        </p:nvPicPr>
        <p:blipFill>
          <a:blip r:embed="rId2"/>
          <a:stretch>
            <a:fillRect/>
          </a:stretch>
        </p:blipFill>
        <p:spPr>
          <a:xfrm>
            <a:off x="1029970" y="982980"/>
            <a:ext cx="5618480" cy="169291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029970" y="2759710"/>
            <a:ext cx="5618480" cy="19526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029970" y="4796155"/>
            <a:ext cx="5618480" cy="1805940"/>
          </a:xfrm>
          <a:prstGeom prst="rect">
            <a:avLst/>
          </a:prstGeom>
        </p:spPr>
      </p:pic>
      <p:sp>
        <p:nvSpPr>
          <p:cNvPr id="7" name="文本框 6"/>
          <p:cNvSpPr txBox="1"/>
          <p:nvPr/>
        </p:nvSpPr>
        <p:spPr>
          <a:xfrm>
            <a:off x="7303135" y="1066800"/>
            <a:ext cx="3309620" cy="1798955"/>
          </a:xfrm>
          <a:prstGeom prst="rect">
            <a:avLst/>
          </a:prstGeom>
          <a:noFill/>
        </p:spPr>
        <p:txBody>
          <a:bodyPr wrap="square" rtlCol="0">
            <a:noAutofit/>
          </a:bodyPr>
          <a:p>
            <a:r>
              <a:rPr lang="zh-CN" altLang="en-US">
                <a:solidFill>
                  <a:schemeClr val="bg1"/>
                </a:solidFill>
                <a:sym typeface="+mn-ea"/>
              </a:rPr>
              <a:t>例如候选区间排完序后的状态下，三个都能覆盖start的区间，我们会选择2号区间，并将他的右端点设置为新的start</a:t>
            </a:r>
            <a:endParaRPr lang="zh-CN" altLang="en-US">
              <a:solidFill>
                <a:schemeClr val="bg1"/>
              </a:solidFill>
            </a:endParaRPr>
          </a:p>
        </p:txBody>
      </p:sp>
      <p:sp>
        <p:nvSpPr>
          <p:cNvPr id="8" name="文本框 7"/>
          <p:cNvSpPr txBox="1"/>
          <p:nvPr/>
        </p:nvSpPr>
        <p:spPr>
          <a:xfrm>
            <a:off x="7303135" y="3033395"/>
            <a:ext cx="3640455" cy="1198880"/>
          </a:xfrm>
          <a:prstGeom prst="rect">
            <a:avLst/>
          </a:prstGeom>
          <a:noFill/>
        </p:spPr>
        <p:txBody>
          <a:bodyPr wrap="square" rtlCol="0" anchor="t">
            <a:spAutoFit/>
          </a:bodyPr>
          <a:p>
            <a:r>
              <a:rPr lang="zh-CN" altLang="en-US">
                <a:solidFill>
                  <a:schemeClr val="bg1"/>
                </a:solidFill>
              </a:rPr>
              <a:t>如果后面所有区间中右端点最大的区间仍然无法覆盖start，则证明没有答案。例如</a:t>
            </a:r>
            <a:r>
              <a:rPr lang="zh-CN" altLang="en-US">
                <a:solidFill>
                  <a:schemeClr val="bg1"/>
                </a:solidFill>
              </a:rPr>
              <a:t>左图中的5号区间。</a:t>
            </a:r>
            <a:endParaRPr lang="zh-CN" altLang="en-US">
              <a:solidFill>
                <a:schemeClr val="bg1"/>
              </a:solidFill>
            </a:endParaRPr>
          </a:p>
          <a:p>
            <a:endParaRPr lang="zh-CN" altLang="en-US">
              <a:solidFill>
                <a:schemeClr val="bg1"/>
              </a:solidFill>
            </a:endParaRPr>
          </a:p>
        </p:txBody>
      </p:sp>
      <p:sp>
        <p:nvSpPr>
          <p:cNvPr id="9" name="文本框 8"/>
          <p:cNvSpPr txBox="1"/>
          <p:nvPr/>
        </p:nvSpPr>
        <p:spPr>
          <a:xfrm>
            <a:off x="7219950" y="4998085"/>
            <a:ext cx="4046855" cy="1198880"/>
          </a:xfrm>
          <a:prstGeom prst="rect">
            <a:avLst/>
          </a:prstGeom>
          <a:noFill/>
        </p:spPr>
        <p:txBody>
          <a:bodyPr wrap="square" rtlCol="0" anchor="t">
            <a:spAutoFit/>
          </a:bodyPr>
          <a:p>
            <a:r>
              <a:rPr lang="zh-CN" altLang="en-US">
                <a:solidFill>
                  <a:schemeClr val="bg1"/>
                </a:solidFill>
              </a:rPr>
              <a:t>如果有区间可以覆盖end，则证明所有区间可以覆盖整个start到end，可以找到答案。如果到最后仍然没有区间可以覆盖end，则仍证明没有答案</a:t>
            </a:r>
            <a:endParaRPr lang="zh-CN"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p:txBody>
          <a:bodyPr anchor="ctr" anchorCtr="0"/>
          <a:p>
            <a:r>
              <a:rPr lang="zh-CN" altLang="en-US">
                <a:solidFill>
                  <a:schemeClr val="bg1"/>
                </a:solidFill>
              </a:rPr>
              <a:t>区间贪心经典例题</a:t>
            </a:r>
            <a:endParaRPr lang="zh-CN" altLang="en-US">
              <a:solidFill>
                <a:schemeClr val="bg1"/>
              </a:solidFill>
            </a:endParaRPr>
          </a:p>
        </p:txBody>
      </p:sp>
      <p:pic>
        <p:nvPicPr>
          <p:cNvPr id="2" name="图片 1"/>
          <p:cNvPicPr>
            <a:picLocks noChangeAspect="1"/>
          </p:cNvPicPr>
          <p:nvPr/>
        </p:nvPicPr>
        <p:blipFill>
          <a:blip r:embed="rId1"/>
          <a:stretch>
            <a:fillRect/>
          </a:stretch>
        </p:blipFill>
        <p:spPr>
          <a:xfrm>
            <a:off x="7644130" y="1826260"/>
            <a:ext cx="5153025" cy="5031740"/>
          </a:xfrm>
          <a:prstGeom prst="rect">
            <a:avLst/>
          </a:prstGeom>
        </p:spPr>
      </p:pic>
      <p:pic>
        <p:nvPicPr>
          <p:cNvPr id="4" name="内容占位符 3"/>
          <p:cNvPicPr>
            <a:picLocks noChangeAspect="1"/>
          </p:cNvPicPr>
          <p:nvPr>
            <p:ph idx="1"/>
            <p:custDataLst>
              <p:tags r:id="rId2"/>
            </p:custDataLst>
          </p:nvPr>
        </p:nvPicPr>
        <p:blipFill>
          <a:blip r:embed="rId3"/>
          <a:stretch>
            <a:fillRect/>
          </a:stretch>
        </p:blipFill>
        <p:spPr>
          <a:xfrm>
            <a:off x="1016635" y="1548765"/>
            <a:ext cx="7184390" cy="4636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对象 4">
            <a:hlinkClick r:id="" action="ppaction://ole?verb="/>
          </p:cNvPr>
          <p:cNvGraphicFramePr>
            <a:graphicFrameLocks noChangeAspect="1"/>
          </p:cNvGraphicFramePr>
          <p:nvPr/>
        </p:nvGraphicFramePr>
        <p:xfrm>
          <a:off x="6070600" y="2743200"/>
          <a:ext cx="50800" cy="1371600"/>
        </p:xfrm>
        <a:graphic>
          <a:graphicData uri="http://schemas.openxmlformats.org/presentationml/2006/ole">
            <mc:AlternateContent xmlns:mc="http://schemas.openxmlformats.org/markup-compatibility/2006">
              <mc:Choice xmlns:v="urn:schemas-microsoft-com:vml" Requires="v">
                <p:oleObj spid="_x0000_s1025" name="" r:id="rId1" imgW="50800" imgH="1371600" progId="Equation.KSEE3">
                  <p:embed/>
                </p:oleObj>
              </mc:Choice>
              <mc:Fallback>
                <p:oleObj name="" r:id="rId1" imgW="50800" imgH="1371600" progId="Equation.KSEE3">
                  <p:embed/>
                  <p:pic>
                    <p:nvPicPr>
                      <p:cNvPr id="0" name="图片 1024"/>
                      <p:cNvPicPr/>
                      <p:nvPr/>
                    </p:nvPicPr>
                    <p:blipFill>
                      <a:blip r:embed="rId2"/>
                      <a:stretch>
                        <a:fillRect/>
                      </a:stretch>
                    </p:blipFill>
                    <p:spPr>
                      <a:xfrm>
                        <a:off x="6070600" y="2743200"/>
                        <a:ext cx="50800" cy="1371600"/>
                      </a:xfrm>
                      <a:prstGeom prst="rect">
                        <a:avLst/>
                      </a:prstGeom>
                    </p:spPr>
                  </p:pic>
                </p:oleObj>
              </mc:Fallback>
            </mc:AlternateContent>
          </a:graphicData>
        </a:graphic>
      </p:graphicFrame>
      <p:pic>
        <p:nvPicPr>
          <p:cNvPr id="7" name="图片 6"/>
          <p:cNvPicPr>
            <a:picLocks noChangeAspect="1"/>
          </p:cNvPicPr>
          <p:nvPr>
            <p:custDataLst>
              <p:tags r:id="rId3"/>
            </p:custDataLst>
          </p:nvPr>
        </p:nvPicPr>
        <p:blipFill>
          <a:blip r:embed="rId4"/>
          <a:stretch>
            <a:fillRect/>
          </a:stretch>
        </p:blipFill>
        <p:spPr>
          <a:xfrm>
            <a:off x="253365" y="548640"/>
            <a:ext cx="11685905" cy="4026535"/>
          </a:xfrm>
          <a:prstGeom prst="rect">
            <a:avLst/>
          </a:prstGeom>
        </p:spPr>
      </p:pic>
      <p:pic>
        <p:nvPicPr>
          <p:cNvPr id="6" name="图片 5"/>
          <p:cNvPicPr>
            <a:picLocks noChangeAspect="1"/>
          </p:cNvPicPr>
          <p:nvPr/>
        </p:nvPicPr>
        <p:blipFill>
          <a:blip r:embed="rId5"/>
          <a:srcRect b="5277"/>
          <a:stretch>
            <a:fillRect/>
          </a:stretch>
        </p:blipFill>
        <p:spPr>
          <a:xfrm>
            <a:off x="7364730" y="-416560"/>
            <a:ext cx="5760085" cy="72745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019540" y="1448435"/>
            <a:ext cx="3604260" cy="5409565"/>
          </a:xfrm>
          <a:prstGeom prst="rect">
            <a:avLst/>
          </a:prstGeom>
        </p:spPr>
      </p:pic>
      <p:pic>
        <p:nvPicPr>
          <p:cNvPr id="11266" name="图片 1" descr="IH%%EH$CH$IF7~4($FXQZWU"/>
          <p:cNvPicPr>
            <a:picLocks noChangeAspect="1"/>
          </p:cNvPicPr>
          <p:nvPr/>
        </p:nvPicPr>
        <p:blipFill>
          <a:blip r:embed="rId2"/>
          <a:stretch>
            <a:fillRect/>
          </a:stretch>
        </p:blipFill>
        <p:spPr>
          <a:xfrm>
            <a:off x="654685" y="1986280"/>
            <a:ext cx="10408285" cy="725805"/>
          </a:xfrm>
          <a:prstGeom prst="rect">
            <a:avLst/>
          </a:prstGeom>
          <a:noFill/>
          <a:ln w="9525">
            <a:noFill/>
          </a:ln>
        </p:spPr>
      </p:pic>
      <p:sp>
        <p:nvSpPr>
          <p:cNvPr id="3" name="文本框 2"/>
          <p:cNvSpPr txBox="1"/>
          <p:nvPr/>
        </p:nvSpPr>
        <p:spPr>
          <a:xfrm>
            <a:off x="513080" y="552450"/>
            <a:ext cx="4064000" cy="583565"/>
          </a:xfrm>
          <a:prstGeom prst="rect">
            <a:avLst/>
          </a:prstGeom>
          <a:noFill/>
        </p:spPr>
        <p:txBody>
          <a:bodyPr wrap="square" rtlCol="0">
            <a:spAutoFit/>
          </a:bodyPr>
          <a:p>
            <a:r>
              <a:rPr lang="zh-CN" altLang="en-US" sz="3200" b="1">
                <a:solidFill>
                  <a:schemeClr val="bg1"/>
                </a:solidFill>
              </a:rPr>
              <a:t>位运算贪心例题</a:t>
            </a:r>
            <a:endParaRPr lang="zh-CN" altLang="en-US" sz="3200" b="1">
              <a:solidFill>
                <a:schemeClr val="bg1"/>
              </a:solidFill>
            </a:endParaRPr>
          </a:p>
        </p:txBody>
      </p:sp>
      <p:pic>
        <p:nvPicPr>
          <p:cNvPr id="4" name="图片 3"/>
          <p:cNvPicPr>
            <a:picLocks noChangeAspect="1"/>
          </p:cNvPicPr>
          <p:nvPr/>
        </p:nvPicPr>
        <p:blipFill>
          <a:blip r:embed="rId3"/>
          <a:srcRect b="20888"/>
          <a:stretch>
            <a:fillRect/>
          </a:stretch>
        </p:blipFill>
        <p:spPr>
          <a:xfrm>
            <a:off x="-1514475" y="3037840"/>
            <a:ext cx="6445250" cy="38201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63395" y="1958975"/>
            <a:ext cx="6540500" cy="4899025"/>
          </a:xfrm>
          <a:prstGeom prst="rect">
            <a:avLst/>
          </a:prstGeom>
        </p:spPr>
      </p:pic>
      <p:pic>
        <p:nvPicPr>
          <p:cNvPr id="12289" name="图片 3" descr="@}GH{C63ZK0IV@`{`SSNUZR"/>
          <p:cNvPicPr>
            <a:picLocks noChangeAspect="1"/>
          </p:cNvPicPr>
          <p:nvPr>
            <p:custDataLst>
              <p:tags r:id="rId2"/>
            </p:custDataLst>
          </p:nvPr>
        </p:nvPicPr>
        <p:blipFill>
          <a:blip r:embed="rId3"/>
          <a:stretch>
            <a:fillRect/>
          </a:stretch>
        </p:blipFill>
        <p:spPr>
          <a:xfrm>
            <a:off x="2300605" y="515620"/>
            <a:ext cx="9639935" cy="338074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57175" y="415925"/>
            <a:ext cx="6096000" cy="583565"/>
          </a:xfrm>
          <a:prstGeom prst="rect">
            <a:avLst/>
          </a:prstGeom>
          <a:noFill/>
        </p:spPr>
        <p:txBody>
          <a:bodyPr wrap="square" rtlCol="0" anchor="t">
            <a:spAutoFit/>
          </a:bodyPr>
          <a:p>
            <a:r>
              <a:rPr lang="zh-CN" altLang="en-US" sz="3200" b="1">
                <a:solidFill>
                  <a:schemeClr val="bg1"/>
                </a:solidFill>
              </a:rPr>
              <a:t>Huffman编码问题</a:t>
            </a:r>
            <a:endParaRPr lang="zh-CN" altLang="en-US" sz="3200" b="1">
              <a:solidFill>
                <a:schemeClr val="bg1"/>
              </a:solidFill>
            </a:endParaRPr>
          </a:p>
        </p:txBody>
      </p:sp>
      <p:pic>
        <p:nvPicPr>
          <p:cNvPr id="13314" name="图片 2" descr="_X48XS%PB1H]ZWY4$UOM)5G"/>
          <p:cNvPicPr>
            <a:picLocks noChangeAspect="1"/>
          </p:cNvPicPr>
          <p:nvPr>
            <p:custDataLst>
              <p:tags r:id="rId1"/>
            </p:custDataLst>
          </p:nvPr>
        </p:nvPicPr>
        <p:blipFill>
          <a:blip r:embed="rId2"/>
          <a:stretch>
            <a:fillRect/>
          </a:stretch>
        </p:blipFill>
        <p:spPr>
          <a:xfrm>
            <a:off x="572135" y="1294130"/>
            <a:ext cx="11047730" cy="486029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7338060" y="2113915"/>
            <a:ext cx="4761230" cy="41490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387"/>
          <p:cNvSpPr>
            <a:spLocks noChangeAspect="1" noChangeArrowheads="1" noTextEdit="1"/>
          </p:cNvSpPr>
          <p:nvPr/>
        </p:nvSpPr>
        <p:spPr bwMode="auto">
          <a:xfrm>
            <a:off x="1666875" y="1409700"/>
            <a:ext cx="7215188"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5" name="Freeform 391"/>
          <p:cNvSpPr>
            <a:spLocks noEditPoints="1"/>
          </p:cNvSpPr>
          <p:nvPr/>
        </p:nvSpPr>
        <p:spPr bwMode="auto">
          <a:xfrm>
            <a:off x="2097088" y="4779963"/>
            <a:ext cx="1450975" cy="73025"/>
          </a:xfrm>
          <a:custGeom>
            <a:avLst/>
            <a:gdLst>
              <a:gd name="T0" fmla="*/ 1450975 w 118"/>
              <a:gd name="T1" fmla="*/ 0 h 6"/>
              <a:gd name="T2" fmla="*/ 1450975 w 118"/>
              <a:gd name="T3" fmla="*/ 0 h 6"/>
              <a:gd name="T4" fmla="*/ 0 w 118"/>
              <a:gd name="T5" fmla="*/ 73025 h 6"/>
              <a:gd name="T6" fmla="*/ 1450975 w 118"/>
              <a:gd name="T7" fmla="*/ 0 h 6"/>
              <a:gd name="T8" fmla="*/ 0 60000 65536"/>
              <a:gd name="T9" fmla="*/ 0 60000 65536"/>
              <a:gd name="T10" fmla="*/ 0 60000 65536"/>
              <a:gd name="T11" fmla="*/ 0 60000 65536"/>
              <a:gd name="T12" fmla="*/ 0 w 118"/>
              <a:gd name="T13" fmla="*/ 0 h 6"/>
              <a:gd name="T14" fmla="*/ 118 w 118"/>
              <a:gd name="T15" fmla="*/ 6 h 6"/>
            </a:gdLst>
            <a:ahLst/>
            <a:cxnLst>
              <a:cxn ang="T8">
                <a:pos x="T0" y="T1"/>
              </a:cxn>
              <a:cxn ang="T9">
                <a:pos x="T2" y="T3"/>
              </a:cxn>
              <a:cxn ang="T10">
                <a:pos x="T4" y="T5"/>
              </a:cxn>
              <a:cxn ang="T11">
                <a:pos x="T6" y="T7"/>
              </a:cxn>
            </a:cxnLst>
            <a:rect l="T12" t="T13" r="T14" b="T15"/>
            <a:pathLst>
              <a:path w="118" h="6">
                <a:moveTo>
                  <a:pt x="118" y="0"/>
                </a:moveTo>
                <a:lnTo>
                  <a:pt x="118" y="0"/>
                </a:lnTo>
                <a:moveTo>
                  <a:pt x="0" y="6"/>
                </a:moveTo>
                <a:lnTo>
                  <a:pt x="118"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 name="Freeform 395"/>
          <p:cNvSpPr>
            <a:spLocks noEditPoints="1"/>
          </p:cNvSpPr>
          <p:nvPr/>
        </p:nvSpPr>
        <p:spPr bwMode="auto">
          <a:xfrm>
            <a:off x="2084388" y="5160963"/>
            <a:ext cx="1536700" cy="85725"/>
          </a:xfrm>
          <a:custGeom>
            <a:avLst/>
            <a:gdLst>
              <a:gd name="T0" fmla="*/ 1536700 w 125"/>
              <a:gd name="T1" fmla="*/ 0 h 7"/>
              <a:gd name="T2" fmla="*/ 1536700 w 125"/>
              <a:gd name="T3" fmla="*/ 0 h 7"/>
              <a:gd name="T4" fmla="*/ 0 w 125"/>
              <a:gd name="T5" fmla="*/ 85725 h 7"/>
              <a:gd name="T6" fmla="*/ 1536700 w 125"/>
              <a:gd name="T7" fmla="*/ 0 h 7"/>
              <a:gd name="T8" fmla="*/ 0 60000 65536"/>
              <a:gd name="T9" fmla="*/ 0 60000 65536"/>
              <a:gd name="T10" fmla="*/ 0 60000 65536"/>
              <a:gd name="T11" fmla="*/ 0 60000 65536"/>
              <a:gd name="T12" fmla="*/ 0 w 125"/>
              <a:gd name="T13" fmla="*/ 0 h 7"/>
              <a:gd name="T14" fmla="*/ 125 w 125"/>
              <a:gd name="T15" fmla="*/ 7 h 7"/>
            </a:gdLst>
            <a:ahLst/>
            <a:cxnLst>
              <a:cxn ang="T8">
                <a:pos x="T0" y="T1"/>
              </a:cxn>
              <a:cxn ang="T9">
                <a:pos x="T2" y="T3"/>
              </a:cxn>
              <a:cxn ang="T10">
                <a:pos x="T4" y="T5"/>
              </a:cxn>
              <a:cxn ang="T11">
                <a:pos x="T6" y="T7"/>
              </a:cxn>
            </a:cxnLst>
            <a:rect l="T12" t="T13" r="T14" b="T15"/>
            <a:pathLst>
              <a:path w="125" h="7">
                <a:moveTo>
                  <a:pt x="125" y="0"/>
                </a:moveTo>
                <a:lnTo>
                  <a:pt x="125" y="0"/>
                </a:lnTo>
                <a:moveTo>
                  <a:pt x="0" y="7"/>
                </a:moveTo>
                <a:lnTo>
                  <a:pt x="125"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7" name="Freeform 404"/>
          <p:cNvSpPr>
            <a:spLocks noEditPoints="1"/>
          </p:cNvSpPr>
          <p:nvPr/>
        </p:nvSpPr>
        <p:spPr bwMode="auto">
          <a:xfrm>
            <a:off x="2047875" y="5738813"/>
            <a:ext cx="2851150" cy="209550"/>
          </a:xfrm>
          <a:custGeom>
            <a:avLst/>
            <a:gdLst>
              <a:gd name="T0" fmla="*/ 2851150 w 232"/>
              <a:gd name="T1" fmla="*/ 0 h 17"/>
              <a:gd name="T2" fmla="*/ 2851150 w 232"/>
              <a:gd name="T3" fmla="*/ 0 h 17"/>
              <a:gd name="T4" fmla="*/ 0 w 232"/>
              <a:gd name="T5" fmla="*/ 209550 h 17"/>
              <a:gd name="T6" fmla="*/ 2851150 w 232"/>
              <a:gd name="T7" fmla="*/ 0 h 17"/>
              <a:gd name="T8" fmla="*/ 0 60000 65536"/>
              <a:gd name="T9" fmla="*/ 0 60000 65536"/>
              <a:gd name="T10" fmla="*/ 0 60000 65536"/>
              <a:gd name="T11" fmla="*/ 0 60000 65536"/>
              <a:gd name="T12" fmla="*/ 0 w 232"/>
              <a:gd name="T13" fmla="*/ 0 h 17"/>
              <a:gd name="T14" fmla="*/ 232 w 232"/>
              <a:gd name="T15" fmla="*/ 17 h 17"/>
            </a:gdLst>
            <a:ahLst/>
            <a:cxnLst>
              <a:cxn ang="T8">
                <a:pos x="T0" y="T1"/>
              </a:cxn>
              <a:cxn ang="T9">
                <a:pos x="T2" y="T3"/>
              </a:cxn>
              <a:cxn ang="T10">
                <a:pos x="T4" y="T5"/>
              </a:cxn>
              <a:cxn ang="T11">
                <a:pos x="T6" y="T7"/>
              </a:cxn>
            </a:cxnLst>
            <a:rect l="T12" t="T13" r="T14" b="T15"/>
            <a:pathLst>
              <a:path w="232" h="17">
                <a:moveTo>
                  <a:pt x="232" y="0"/>
                </a:moveTo>
                <a:lnTo>
                  <a:pt x="232" y="0"/>
                </a:lnTo>
                <a:moveTo>
                  <a:pt x="0" y="17"/>
                </a:moveTo>
                <a:lnTo>
                  <a:pt x="232"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50" name="Group 6"/>
          <p:cNvGrpSpPr/>
          <p:nvPr/>
        </p:nvGrpSpPr>
        <p:grpSpPr bwMode="auto">
          <a:xfrm>
            <a:off x="4162425" y="2541588"/>
            <a:ext cx="528638" cy="160337"/>
            <a:chOff x="0" y="0"/>
            <a:chExt cx="528638" cy="160338"/>
          </a:xfrm>
        </p:grpSpPr>
        <p:sp>
          <p:nvSpPr>
            <p:cNvPr id="18591" name="Freeform 454"/>
            <p:cNvSpPr/>
            <p:nvPr/>
          </p:nvSpPr>
          <p:spPr bwMode="auto">
            <a:xfrm>
              <a:off x="282575" y="23812"/>
              <a:ext cx="246063" cy="136525"/>
            </a:xfrm>
            <a:custGeom>
              <a:avLst/>
              <a:gdLst>
                <a:gd name="T0" fmla="*/ 246063 w 20"/>
                <a:gd name="T1" fmla="*/ 0 h 11"/>
                <a:gd name="T2" fmla="*/ 0 w 20"/>
                <a:gd name="T3" fmla="*/ 136525 h 11"/>
                <a:gd name="T4" fmla="*/ 0 60000 65536"/>
                <a:gd name="T5" fmla="*/ 0 60000 65536"/>
                <a:gd name="T6" fmla="*/ 0 w 20"/>
                <a:gd name="T7" fmla="*/ 0 h 11"/>
                <a:gd name="T8" fmla="*/ 20 w 20"/>
                <a:gd name="T9" fmla="*/ 11 h 11"/>
              </a:gdLst>
              <a:ahLst/>
              <a:cxnLst>
                <a:cxn ang="T4">
                  <a:pos x="T0" y="T1"/>
                </a:cxn>
                <a:cxn ang="T5">
                  <a:pos x="T2" y="T3"/>
                </a:cxn>
              </a:cxnLst>
              <a:rect l="T6" t="T7" r="T8" b="T9"/>
              <a:pathLst>
                <a:path w="20" h="11">
                  <a:moveTo>
                    <a:pt x="20" y="0"/>
                  </a:moveTo>
                  <a:cubicBezTo>
                    <a:pt x="13" y="3"/>
                    <a:pt x="6" y="6"/>
                    <a:pt x="0" y="1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92" name="Freeform 455"/>
            <p:cNvSpPr/>
            <p:nvPr/>
          </p:nvSpPr>
          <p:spPr bwMode="auto">
            <a:xfrm>
              <a:off x="0" y="0"/>
              <a:ext cx="282575" cy="160338"/>
            </a:xfrm>
            <a:custGeom>
              <a:avLst/>
              <a:gdLst>
                <a:gd name="T0" fmla="*/ 0 w 23"/>
                <a:gd name="T1" fmla="*/ 0 h 13"/>
                <a:gd name="T2" fmla="*/ 282575 w 23"/>
                <a:gd name="T3" fmla="*/ 160338 h 13"/>
                <a:gd name="T4" fmla="*/ 0 60000 65536"/>
                <a:gd name="T5" fmla="*/ 0 60000 65536"/>
                <a:gd name="T6" fmla="*/ 0 w 23"/>
                <a:gd name="T7" fmla="*/ 0 h 13"/>
                <a:gd name="T8" fmla="*/ 23 w 23"/>
                <a:gd name="T9" fmla="*/ 13 h 13"/>
              </a:gdLst>
              <a:ahLst/>
              <a:cxnLst>
                <a:cxn ang="T4">
                  <a:pos x="T0" y="T1"/>
                </a:cxn>
                <a:cxn ang="T5">
                  <a:pos x="T2" y="T3"/>
                </a:cxn>
              </a:cxnLst>
              <a:rect l="T6" t="T7" r="T8" b="T9"/>
              <a:pathLst>
                <a:path w="23" h="13">
                  <a:moveTo>
                    <a:pt x="0" y="0"/>
                  </a:moveTo>
                  <a:cubicBezTo>
                    <a:pt x="7" y="6"/>
                    <a:pt x="15" y="10"/>
                    <a:pt x="23" y="1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153" name="Group 9"/>
          <p:cNvGrpSpPr/>
          <p:nvPr/>
        </p:nvGrpSpPr>
        <p:grpSpPr bwMode="auto">
          <a:xfrm>
            <a:off x="4137025" y="2308225"/>
            <a:ext cx="554038" cy="257175"/>
            <a:chOff x="0" y="0"/>
            <a:chExt cx="554038" cy="257175"/>
          </a:xfrm>
        </p:grpSpPr>
        <p:sp>
          <p:nvSpPr>
            <p:cNvPr id="18589" name="Freeform 470"/>
            <p:cNvSpPr/>
            <p:nvPr/>
          </p:nvSpPr>
          <p:spPr bwMode="auto">
            <a:xfrm>
              <a:off x="0" y="109538"/>
              <a:ext cx="25400" cy="123825"/>
            </a:xfrm>
            <a:custGeom>
              <a:avLst/>
              <a:gdLst>
                <a:gd name="T0" fmla="*/ 0 w 2"/>
                <a:gd name="T1" fmla="*/ 0 h 10"/>
                <a:gd name="T2" fmla="*/ 25400 w 2"/>
                <a:gd name="T3" fmla="*/ 123825 h 10"/>
                <a:gd name="T4" fmla="*/ 0 60000 65536"/>
                <a:gd name="T5" fmla="*/ 0 60000 65536"/>
                <a:gd name="T6" fmla="*/ 0 w 2"/>
                <a:gd name="T7" fmla="*/ 0 h 10"/>
                <a:gd name="T8" fmla="*/ 2 w 2"/>
                <a:gd name="T9" fmla="*/ 10 h 10"/>
              </a:gdLst>
              <a:ahLst/>
              <a:cxnLst>
                <a:cxn ang="T4">
                  <a:pos x="T0" y="T1"/>
                </a:cxn>
                <a:cxn ang="T5">
                  <a:pos x="T2" y="T3"/>
                </a:cxn>
              </a:cxnLst>
              <a:rect l="T6" t="T7" r="T8" b="T9"/>
              <a:pathLst>
                <a:path w="2" h="10">
                  <a:moveTo>
                    <a:pt x="0" y="0"/>
                  </a:moveTo>
                  <a:cubicBezTo>
                    <a:pt x="0" y="4"/>
                    <a:pt x="1" y="7"/>
                    <a:pt x="2" y="1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90" name="Freeform 471"/>
            <p:cNvSpPr/>
            <p:nvPr/>
          </p:nvSpPr>
          <p:spPr bwMode="auto">
            <a:xfrm>
              <a:off x="492125" y="0"/>
              <a:ext cx="61913" cy="257175"/>
            </a:xfrm>
            <a:custGeom>
              <a:avLst/>
              <a:gdLst>
                <a:gd name="T0" fmla="*/ 61913 w 5"/>
                <a:gd name="T1" fmla="*/ 257175 h 21"/>
                <a:gd name="T2" fmla="*/ 0 w 5"/>
                <a:gd name="T3" fmla="*/ 0 h 21"/>
                <a:gd name="T4" fmla="*/ 0 60000 65536"/>
                <a:gd name="T5" fmla="*/ 0 60000 65536"/>
                <a:gd name="T6" fmla="*/ 0 w 5"/>
                <a:gd name="T7" fmla="*/ 0 h 21"/>
                <a:gd name="T8" fmla="*/ 5 w 5"/>
                <a:gd name="T9" fmla="*/ 21 h 21"/>
              </a:gdLst>
              <a:ahLst/>
              <a:cxnLst>
                <a:cxn ang="T4">
                  <a:pos x="T0" y="T1"/>
                </a:cxn>
                <a:cxn ang="T5">
                  <a:pos x="T2" y="T3"/>
                </a:cxn>
              </a:cxnLst>
              <a:rect l="T6" t="T7" r="T8" b="T9"/>
              <a:pathLst>
                <a:path w="5" h="21">
                  <a:moveTo>
                    <a:pt x="5" y="21"/>
                  </a:moveTo>
                  <a:cubicBezTo>
                    <a:pt x="4" y="14"/>
                    <a:pt x="2" y="7"/>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156" name="Group 12"/>
          <p:cNvGrpSpPr/>
          <p:nvPr/>
        </p:nvGrpSpPr>
        <p:grpSpPr bwMode="auto">
          <a:xfrm>
            <a:off x="3879850" y="1409700"/>
            <a:ext cx="638175" cy="147638"/>
            <a:chOff x="0" y="0"/>
            <a:chExt cx="638175" cy="147638"/>
          </a:xfrm>
        </p:grpSpPr>
        <p:sp>
          <p:nvSpPr>
            <p:cNvPr id="18587" name="Freeform 519"/>
            <p:cNvSpPr/>
            <p:nvPr/>
          </p:nvSpPr>
          <p:spPr bwMode="auto">
            <a:xfrm>
              <a:off x="257175" y="0"/>
              <a:ext cx="381000" cy="147638"/>
            </a:xfrm>
            <a:custGeom>
              <a:avLst/>
              <a:gdLst>
                <a:gd name="T0" fmla="*/ 381000 w 31"/>
                <a:gd name="T1" fmla="*/ 147638 h 12"/>
                <a:gd name="T2" fmla="*/ 0 w 31"/>
                <a:gd name="T3" fmla="*/ 36910 h 12"/>
                <a:gd name="T4" fmla="*/ 0 60000 65536"/>
                <a:gd name="T5" fmla="*/ 0 60000 65536"/>
                <a:gd name="T6" fmla="*/ 0 w 31"/>
                <a:gd name="T7" fmla="*/ 0 h 12"/>
                <a:gd name="T8" fmla="*/ 31 w 31"/>
                <a:gd name="T9" fmla="*/ 12 h 12"/>
              </a:gdLst>
              <a:ahLst/>
              <a:cxnLst>
                <a:cxn ang="T4">
                  <a:pos x="T0" y="T1"/>
                </a:cxn>
                <a:cxn ang="T5">
                  <a:pos x="T2" y="T3"/>
                </a:cxn>
              </a:cxnLst>
              <a:rect l="T6" t="T7" r="T8" b="T9"/>
              <a:pathLst>
                <a:path w="31" h="12">
                  <a:moveTo>
                    <a:pt x="31" y="12"/>
                  </a:moveTo>
                  <a:cubicBezTo>
                    <a:pt x="23" y="4"/>
                    <a:pt x="11" y="0"/>
                    <a:pt x="0" y="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8" name="Freeform 520"/>
            <p:cNvSpPr/>
            <p:nvPr/>
          </p:nvSpPr>
          <p:spPr bwMode="auto">
            <a:xfrm>
              <a:off x="0" y="36513"/>
              <a:ext cx="257175" cy="111125"/>
            </a:xfrm>
            <a:custGeom>
              <a:avLst/>
              <a:gdLst>
                <a:gd name="T0" fmla="*/ 257175 w 21"/>
                <a:gd name="T1" fmla="*/ 0 h 9"/>
                <a:gd name="T2" fmla="*/ 0 w 21"/>
                <a:gd name="T3" fmla="*/ 111125 h 9"/>
                <a:gd name="T4" fmla="*/ 0 60000 65536"/>
                <a:gd name="T5" fmla="*/ 0 60000 65536"/>
                <a:gd name="T6" fmla="*/ 0 w 21"/>
                <a:gd name="T7" fmla="*/ 0 h 9"/>
                <a:gd name="T8" fmla="*/ 21 w 21"/>
                <a:gd name="T9" fmla="*/ 9 h 9"/>
              </a:gdLst>
              <a:ahLst/>
              <a:cxnLst>
                <a:cxn ang="T4">
                  <a:pos x="T0" y="T1"/>
                </a:cxn>
                <a:cxn ang="T5">
                  <a:pos x="T2" y="T3"/>
                </a:cxn>
              </a:cxnLst>
              <a:rect l="T6" t="T7" r="T8" b="T9"/>
              <a:pathLst>
                <a:path w="21" h="9">
                  <a:moveTo>
                    <a:pt x="21" y="0"/>
                  </a:moveTo>
                  <a:cubicBezTo>
                    <a:pt x="13" y="0"/>
                    <a:pt x="5" y="3"/>
                    <a:pt x="0" y="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159" name="Group 15"/>
          <p:cNvGrpSpPr/>
          <p:nvPr/>
        </p:nvGrpSpPr>
        <p:grpSpPr bwMode="auto">
          <a:xfrm>
            <a:off x="4518025" y="1557338"/>
            <a:ext cx="196850" cy="873125"/>
            <a:chOff x="0" y="0"/>
            <a:chExt cx="196851" cy="873125"/>
          </a:xfrm>
        </p:grpSpPr>
        <p:sp>
          <p:nvSpPr>
            <p:cNvPr id="18578" name="Freeform 531"/>
            <p:cNvSpPr/>
            <p:nvPr/>
          </p:nvSpPr>
          <p:spPr bwMode="auto">
            <a:xfrm>
              <a:off x="111125" y="258762"/>
              <a:ext cx="12700" cy="23813"/>
            </a:xfrm>
            <a:custGeom>
              <a:avLst/>
              <a:gdLst>
                <a:gd name="T0" fmla="*/ 12700 w 1"/>
                <a:gd name="T1" fmla="*/ 0 h 2"/>
                <a:gd name="T2" fmla="*/ 0 w 1"/>
                <a:gd name="T3" fmla="*/ 23813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1" y="0"/>
                  </a:moveTo>
                  <a:cubicBezTo>
                    <a:pt x="0" y="1"/>
                    <a:pt x="0" y="1"/>
                    <a:pt x="0" y="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579" name="Group 17"/>
            <p:cNvGrpSpPr/>
            <p:nvPr/>
          </p:nvGrpSpPr>
          <p:grpSpPr bwMode="auto">
            <a:xfrm>
              <a:off x="0" y="0"/>
              <a:ext cx="196851" cy="873125"/>
              <a:chOff x="0" y="0"/>
              <a:chExt cx="196851" cy="873125"/>
            </a:xfrm>
          </p:grpSpPr>
          <p:sp>
            <p:nvSpPr>
              <p:cNvPr id="18580" name="Freeform 518"/>
              <p:cNvSpPr/>
              <p:nvPr/>
            </p:nvSpPr>
            <p:spPr bwMode="auto">
              <a:xfrm>
                <a:off x="0" y="0"/>
                <a:ext cx="123825" cy="271463"/>
              </a:xfrm>
              <a:custGeom>
                <a:avLst/>
                <a:gdLst>
                  <a:gd name="T0" fmla="*/ 111443 w 10"/>
                  <a:gd name="T1" fmla="*/ 271463 h 22"/>
                  <a:gd name="T2" fmla="*/ 0 w 10"/>
                  <a:gd name="T3" fmla="*/ 0 h 22"/>
                  <a:gd name="T4" fmla="*/ 0 60000 65536"/>
                  <a:gd name="T5" fmla="*/ 0 60000 65536"/>
                  <a:gd name="T6" fmla="*/ 0 w 10"/>
                  <a:gd name="T7" fmla="*/ 0 h 22"/>
                  <a:gd name="T8" fmla="*/ 10 w 10"/>
                  <a:gd name="T9" fmla="*/ 22 h 22"/>
                </a:gdLst>
                <a:ahLst/>
                <a:cxnLst>
                  <a:cxn ang="T4">
                    <a:pos x="T0" y="T1"/>
                  </a:cxn>
                  <a:cxn ang="T5">
                    <a:pos x="T2" y="T3"/>
                  </a:cxn>
                </a:cxnLst>
                <a:rect l="T6" t="T7" r="T8" b="T9"/>
                <a:pathLst>
                  <a:path w="10" h="22">
                    <a:moveTo>
                      <a:pt x="9" y="22"/>
                    </a:moveTo>
                    <a:cubicBezTo>
                      <a:pt x="10" y="14"/>
                      <a:pt x="7" y="5"/>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1" name="Freeform 532"/>
              <p:cNvSpPr/>
              <p:nvPr/>
            </p:nvSpPr>
            <p:spPr bwMode="auto">
              <a:xfrm>
                <a:off x="123825" y="258762"/>
                <a:ext cx="36513" cy="23813"/>
              </a:xfrm>
              <a:custGeom>
                <a:avLst/>
                <a:gdLst>
                  <a:gd name="T0" fmla="*/ 36513 w 3"/>
                  <a:gd name="T1" fmla="*/ 23813 h 2"/>
                  <a:gd name="T2" fmla="*/ 0 w 3"/>
                  <a:gd name="T3" fmla="*/ 0 h 2"/>
                  <a:gd name="T4" fmla="*/ 0 60000 65536"/>
                  <a:gd name="T5" fmla="*/ 0 60000 65536"/>
                  <a:gd name="T6" fmla="*/ 0 w 3"/>
                  <a:gd name="T7" fmla="*/ 0 h 2"/>
                  <a:gd name="T8" fmla="*/ 3 w 3"/>
                  <a:gd name="T9" fmla="*/ 2 h 2"/>
                </a:gdLst>
                <a:ahLst/>
                <a:cxnLst>
                  <a:cxn ang="T4">
                    <a:pos x="T0" y="T1"/>
                  </a:cxn>
                  <a:cxn ang="T5">
                    <a:pos x="T2" y="T3"/>
                  </a:cxn>
                </a:cxnLst>
                <a:rect l="T6" t="T7" r="T8" b="T9"/>
                <a:pathLst>
                  <a:path w="3" h="2">
                    <a:moveTo>
                      <a:pt x="3" y="2"/>
                    </a:moveTo>
                    <a:cubicBezTo>
                      <a:pt x="3" y="1"/>
                      <a:pt x="1" y="0"/>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2" name="Freeform 533"/>
              <p:cNvSpPr/>
              <p:nvPr/>
            </p:nvSpPr>
            <p:spPr bwMode="auto">
              <a:xfrm>
                <a:off x="160338" y="282575"/>
                <a:ext cx="36513" cy="184150"/>
              </a:xfrm>
              <a:custGeom>
                <a:avLst/>
                <a:gdLst>
                  <a:gd name="T0" fmla="*/ 24342 w 3"/>
                  <a:gd name="T1" fmla="*/ 184150 h 15"/>
                  <a:gd name="T2" fmla="*/ 0 w 3"/>
                  <a:gd name="T3" fmla="*/ 0 h 15"/>
                  <a:gd name="T4" fmla="*/ 0 60000 65536"/>
                  <a:gd name="T5" fmla="*/ 0 60000 65536"/>
                  <a:gd name="T6" fmla="*/ 0 w 3"/>
                  <a:gd name="T7" fmla="*/ 0 h 15"/>
                  <a:gd name="T8" fmla="*/ 3 w 3"/>
                  <a:gd name="T9" fmla="*/ 15 h 15"/>
                </a:gdLst>
                <a:ahLst/>
                <a:cxnLst>
                  <a:cxn ang="T4">
                    <a:pos x="T0" y="T1"/>
                  </a:cxn>
                  <a:cxn ang="T5">
                    <a:pos x="T2" y="T3"/>
                  </a:cxn>
                </a:cxnLst>
                <a:rect l="T6" t="T7" r="T8" b="T9"/>
                <a:pathLst>
                  <a:path w="3" h="15">
                    <a:moveTo>
                      <a:pt x="2" y="15"/>
                    </a:moveTo>
                    <a:cubicBezTo>
                      <a:pt x="3" y="10"/>
                      <a:pt x="2" y="5"/>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3" name="Freeform 534"/>
              <p:cNvSpPr/>
              <p:nvPr/>
            </p:nvSpPr>
            <p:spPr bwMode="auto">
              <a:xfrm>
                <a:off x="160338" y="466725"/>
                <a:ext cx="23813" cy="38100"/>
              </a:xfrm>
              <a:custGeom>
                <a:avLst/>
                <a:gdLst>
                  <a:gd name="T0" fmla="*/ 0 w 2"/>
                  <a:gd name="T1" fmla="*/ 38100 h 3"/>
                  <a:gd name="T2" fmla="*/ 11907 w 2"/>
                  <a:gd name="T3" fmla="*/ 25400 h 3"/>
                  <a:gd name="T4" fmla="*/ 23813 w 2"/>
                  <a:gd name="T5" fmla="*/ 0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0" y="3"/>
                    </a:moveTo>
                    <a:cubicBezTo>
                      <a:pt x="0" y="3"/>
                      <a:pt x="1" y="2"/>
                      <a:pt x="1" y="2"/>
                    </a:cubicBezTo>
                    <a:cubicBezTo>
                      <a:pt x="2" y="1"/>
                      <a:pt x="2" y="1"/>
                      <a:pt x="2"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4" name="Freeform 535"/>
              <p:cNvSpPr/>
              <p:nvPr/>
            </p:nvSpPr>
            <p:spPr bwMode="auto">
              <a:xfrm>
                <a:off x="134938" y="504825"/>
                <a:ext cx="25400" cy="36513"/>
              </a:xfrm>
              <a:custGeom>
                <a:avLst/>
                <a:gdLst>
                  <a:gd name="T0" fmla="*/ 0 w 2"/>
                  <a:gd name="T1" fmla="*/ 36513 h 3"/>
                  <a:gd name="T2" fmla="*/ 25400 w 2"/>
                  <a:gd name="T3" fmla="*/ 0 h 3"/>
                  <a:gd name="T4" fmla="*/ 0 60000 65536"/>
                  <a:gd name="T5" fmla="*/ 0 60000 65536"/>
                  <a:gd name="T6" fmla="*/ 0 w 2"/>
                  <a:gd name="T7" fmla="*/ 0 h 3"/>
                  <a:gd name="T8" fmla="*/ 2 w 2"/>
                  <a:gd name="T9" fmla="*/ 3 h 3"/>
                </a:gdLst>
                <a:ahLst/>
                <a:cxnLst>
                  <a:cxn ang="T4">
                    <a:pos x="T0" y="T1"/>
                  </a:cxn>
                  <a:cxn ang="T5">
                    <a:pos x="T2" y="T3"/>
                  </a:cxn>
                </a:cxnLst>
                <a:rect l="T6" t="T7" r="T8" b="T9"/>
                <a:pathLst>
                  <a:path w="2" h="3">
                    <a:moveTo>
                      <a:pt x="0" y="3"/>
                    </a:moveTo>
                    <a:cubicBezTo>
                      <a:pt x="1" y="2"/>
                      <a:pt x="2" y="1"/>
                      <a:pt x="2"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5" name="Freeform 536"/>
              <p:cNvSpPr/>
              <p:nvPr/>
            </p:nvSpPr>
            <p:spPr bwMode="auto">
              <a:xfrm>
                <a:off x="134938" y="541337"/>
                <a:ext cx="1588" cy="85725"/>
              </a:xfrm>
              <a:custGeom>
                <a:avLst/>
                <a:gdLst>
                  <a:gd name="T0" fmla="*/ 0 w 1588"/>
                  <a:gd name="T1" fmla="*/ 0 h 7"/>
                  <a:gd name="T2" fmla="*/ 0 w 1588"/>
                  <a:gd name="T3" fmla="*/ 85725 h 7"/>
                  <a:gd name="T4" fmla="*/ 0 60000 65536"/>
                  <a:gd name="T5" fmla="*/ 0 60000 65536"/>
                  <a:gd name="T6" fmla="*/ 0 w 1588"/>
                  <a:gd name="T7" fmla="*/ 0 h 7"/>
                  <a:gd name="T8" fmla="*/ 1588 w 1588"/>
                  <a:gd name="T9" fmla="*/ 7 h 7"/>
                </a:gdLst>
                <a:ahLst/>
                <a:cxnLst>
                  <a:cxn ang="T4">
                    <a:pos x="T0" y="T1"/>
                  </a:cxn>
                  <a:cxn ang="T5">
                    <a:pos x="T2" y="T3"/>
                  </a:cxn>
                </a:cxnLst>
                <a:rect l="T6" t="T7" r="T8" b="T9"/>
                <a:pathLst>
                  <a:path w="1588" h="7">
                    <a:moveTo>
                      <a:pt x="0" y="0"/>
                    </a:moveTo>
                    <a:cubicBezTo>
                      <a:pt x="0" y="3"/>
                      <a:pt x="0" y="5"/>
                      <a:pt x="0"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86" name="Freeform 537"/>
              <p:cNvSpPr/>
              <p:nvPr/>
            </p:nvSpPr>
            <p:spPr bwMode="auto">
              <a:xfrm>
                <a:off x="36513" y="627062"/>
                <a:ext cx="98425" cy="246063"/>
              </a:xfrm>
              <a:custGeom>
                <a:avLst/>
                <a:gdLst>
                  <a:gd name="T0" fmla="*/ 0 w 8"/>
                  <a:gd name="T1" fmla="*/ 246063 h 20"/>
                  <a:gd name="T2" fmla="*/ 98425 w 8"/>
                  <a:gd name="T3" fmla="*/ 0 h 20"/>
                  <a:gd name="T4" fmla="*/ 0 60000 65536"/>
                  <a:gd name="T5" fmla="*/ 0 60000 65536"/>
                  <a:gd name="T6" fmla="*/ 0 w 8"/>
                  <a:gd name="T7" fmla="*/ 0 h 20"/>
                  <a:gd name="T8" fmla="*/ 8 w 8"/>
                  <a:gd name="T9" fmla="*/ 20 h 20"/>
                </a:gdLst>
                <a:ahLst/>
                <a:cxnLst>
                  <a:cxn ang="T4">
                    <a:pos x="T0" y="T1"/>
                  </a:cxn>
                  <a:cxn ang="T5">
                    <a:pos x="T2" y="T3"/>
                  </a:cxn>
                </a:cxnLst>
                <a:rect l="T6" t="T7" r="T8" b="T9"/>
                <a:pathLst>
                  <a:path w="8" h="20">
                    <a:moveTo>
                      <a:pt x="0" y="20"/>
                    </a:moveTo>
                    <a:cubicBezTo>
                      <a:pt x="5" y="15"/>
                      <a:pt x="8" y="8"/>
                      <a:pt x="8"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6169" name="Freeform 538"/>
          <p:cNvSpPr/>
          <p:nvPr/>
        </p:nvSpPr>
        <p:spPr bwMode="auto">
          <a:xfrm>
            <a:off x="4222750" y="2430463"/>
            <a:ext cx="331788" cy="111125"/>
          </a:xfrm>
          <a:custGeom>
            <a:avLst/>
            <a:gdLst>
              <a:gd name="T0" fmla="*/ 0 w 27"/>
              <a:gd name="T1" fmla="*/ 61736 h 9"/>
              <a:gd name="T2" fmla="*/ 331788 w 27"/>
              <a:gd name="T3" fmla="*/ 0 h 9"/>
              <a:gd name="T4" fmla="*/ 0 60000 65536"/>
              <a:gd name="T5" fmla="*/ 0 60000 65536"/>
              <a:gd name="T6" fmla="*/ 0 w 27"/>
              <a:gd name="T7" fmla="*/ 0 h 9"/>
              <a:gd name="T8" fmla="*/ 27 w 27"/>
              <a:gd name="T9" fmla="*/ 9 h 9"/>
            </a:gdLst>
            <a:ahLst/>
            <a:cxnLst>
              <a:cxn ang="T4">
                <a:pos x="T0" y="T1"/>
              </a:cxn>
              <a:cxn ang="T5">
                <a:pos x="T2" y="T3"/>
              </a:cxn>
            </a:cxnLst>
            <a:rect l="T6" t="T7" r="T8" b="T9"/>
            <a:pathLst>
              <a:path w="27" h="9">
                <a:moveTo>
                  <a:pt x="0" y="5"/>
                </a:moveTo>
                <a:cubicBezTo>
                  <a:pt x="9" y="9"/>
                  <a:pt x="20" y="7"/>
                  <a:pt x="27"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70" name="Group 26"/>
          <p:cNvGrpSpPr/>
          <p:nvPr/>
        </p:nvGrpSpPr>
        <p:grpSpPr bwMode="auto">
          <a:xfrm>
            <a:off x="3792538" y="1557338"/>
            <a:ext cx="430212" cy="935037"/>
            <a:chOff x="0" y="0"/>
            <a:chExt cx="430212" cy="935037"/>
          </a:xfrm>
        </p:grpSpPr>
        <p:sp>
          <p:nvSpPr>
            <p:cNvPr id="18572" name="Freeform 515"/>
            <p:cNvSpPr/>
            <p:nvPr/>
          </p:nvSpPr>
          <p:spPr bwMode="auto">
            <a:xfrm>
              <a:off x="209550" y="725487"/>
              <a:ext cx="49213" cy="1588"/>
            </a:xfrm>
            <a:custGeom>
              <a:avLst/>
              <a:gdLst>
                <a:gd name="T0" fmla="*/ 0 w 4"/>
                <a:gd name="T1" fmla="*/ 0 h 1588"/>
                <a:gd name="T2" fmla="*/ 49213 w 4"/>
                <a:gd name="T3" fmla="*/ 0 h 1588"/>
                <a:gd name="T4" fmla="*/ 0 60000 65536"/>
                <a:gd name="T5" fmla="*/ 0 60000 65536"/>
                <a:gd name="T6" fmla="*/ 0 w 4"/>
                <a:gd name="T7" fmla="*/ 0 h 1588"/>
                <a:gd name="T8" fmla="*/ 4 w 4"/>
                <a:gd name="T9" fmla="*/ 1588 h 1588"/>
              </a:gdLst>
              <a:ahLst/>
              <a:cxnLst>
                <a:cxn ang="T4">
                  <a:pos x="T0" y="T1"/>
                </a:cxn>
                <a:cxn ang="T5">
                  <a:pos x="T2" y="T3"/>
                </a:cxn>
              </a:cxnLst>
              <a:rect l="T6" t="T7" r="T8" b="T9"/>
              <a:pathLst>
                <a:path w="4" h="1588">
                  <a:moveTo>
                    <a:pt x="0" y="0"/>
                  </a:moveTo>
                  <a:cubicBezTo>
                    <a:pt x="1" y="0"/>
                    <a:pt x="3" y="0"/>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73" name="Freeform 516"/>
            <p:cNvSpPr/>
            <p:nvPr/>
          </p:nvSpPr>
          <p:spPr bwMode="auto">
            <a:xfrm>
              <a:off x="111125" y="528637"/>
              <a:ext cx="98425" cy="196850"/>
            </a:xfrm>
            <a:custGeom>
              <a:avLst/>
              <a:gdLst>
                <a:gd name="T0" fmla="*/ 0 w 8"/>
                <a:gd name="T1" fmla="*/ 0 h 16"/>
                <a:gd name="T2" fmla="*/ 98425 w 8"/>
                <a:gd name="T3" fmla="*/ 196850 h 16"/>
                <a:gd name="T4" fmla="*/ 0 60000 65536"/>
                <a:gd name="T5" fmla="*/ 0 60000 65536"/>
                <a:gd name="T6" fmla="*/ 0 w 8"/>
                <a:gd name="T7" fmla="*/ 0 h 16"/>
                <a:gd name="T8" fmla="*/ 8 w 8"/>
                <a:gd name="T9" fmla="*/ 16 h 16"/>
              </a:gdLst>
              <a:ahLst/>
              <a:cxnLst>
                <a:cxn ang="T4">
                  <a:pos x="T0" y="T1"/>
                </a:cxn>
                <a:cxn ang="T5">
                  <a:pos x="T2" y="T3"/>
                </a:cxn>
              </a:cxnLst>
              <a:rect l="T6" t="T7" r="T8" b="T9"/>
              <a:pathLst>
                <a:path w="8" h="16">
                  <a:moveTo>
                    <a:pt x="0" y="0"/>
                  </a:moveTo>
                  <a:cubicBezTo>
                    <a:pt x="1" y="6"/>
                    <a:pt x="4" y="11"/>
                    <a:pt x="8" y="1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574" name="Group 29"/>
            <p:cNvGrpSpPr/>
            <p:nvPr/>
          </p:nvGrpSpPr>
          <p:grpSpPr bwMode="auto">
            <a:xfrm>
              <a:off x="0" y="0"/>
              <a:ext cx="123825" cy="504825"/>
              <a:chOff x="0" y="0"/>
              <a:chExt cx="123825" cy="504825"/>
            </a:xfrm>
          </p:grpSpPr>
          <p:sp>
            <p:nvSpPr>
              <p:cNvPr id="18576" name="Freeform 521"/>
              <p:cNvSpPr/>
              <p:nvPr/>
            </p:nvSpPr>
            <p:spPr bwMode="auto">
              <a:xfrm>
                <a:off x="0" y="0"/>
                <a:ext cx="87313" cy="282575"/>
              </a:xfrm>
              <a:custGeom>
                <a:avLst/>
                <a:gdLst>
                  <a:gd name="T0" fmla="*/ 87313 w 7"/>
                  <a:gd name="T1" fmla="*/ 0 h 23"/>
                  <a:gd name="T2" fmla="*/ 12473 w 7"/>
                  <a:gd name="T3" fmla="*/ 282575 h 23"/>
                  <a:gd name="T4" fmla="*/ 0 60000 65536"/>
                  <a:gd name="T5" fmla="*/ 0 60000 65536"/>
                  <a:gd name="T6" fmla="*/ 0 w 7"/>
                  <a:gd name="T7" fmla="*/ 0 h 23"/>
                  <a:gd name="T8" fmla="*/ 7 w 7"/>
                  <a:gd name="T9" fmla="*/ 23 h 23"/>
                </a:gdLst>
                <a:ahLst/>
                <a:cxnLst>
                  <a:cxn ang="T4">
                    <a:pos x="T0" y="T1"/>
                  </a:cxn>
                  <a:cxn ang="T5">
                    <a:pos x="T2" y="T3"/>
                  </a:cxn>
                </a:cxnLst>
                <a:rect l="T6" t="T7" r="T8" b="T9"/>
                <a:pathLst>
                  <a:path w="7" h="23">
                    <a:moveTo>
                      <a:pt x="7" y="0"/>
                    </a:moveTo>
                    <a:cubicBezTo>
                      <a:pt x="2" y="7"/>
                      <a:pt x="0" y="15"/>
                      <a:pt x="1" y="2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77" name="Freeform 522"/>
              <p:cNvSpPr/>
              <p:nvPr/>
            </p:nvSpPr>
            <p:spPr bwMode="auto">
              <a:xfrm>
                <a:off x="12700" y="282575"/>
                <a:ext cx="111125" cy="222250"/>
              </a:xfrm>
              <a:custGeom>
                <a:avLst/>
                <a:gdLst>
                  <a:gd name="T0" fmla="*/ 0 w 9"/>
                  <a:gd name="T1" fmla="*/ 0 h 18"/>
                  <a:gd name="T2" fmla="*/ 111125 w 9"/>
                  <a:gd name="T3" fmla="*/ 222250 h 18"/>
                  <a:gd name="T4" fmla="*/ 0 60000 65536"/>
                  <a:gd name="T5" fmla="*/ 0 60000 65536"/>
                  <a:gd name="T6" fmla="*/ 0 w 9"/>
                  <a:gd name="T7" fmla="*/ 0 h 18"/>
                  <a:gd name="T8" fmla="*/ 9 w 9"/>
                  <a:gd name="T9" fmla="*/ 18 h 18"/>
                </a:gdLst>
                <a:ahLst/>
                <a:cxnLst>
                  <a:cxn ang="T4">
                    <a:pos x="T0" y="T1"/>
                  </a:cxn>
                  <a:cxn ang="T5">
                    <a:pos x="T2" y="T3"/>
                  </a:cxn>
                </a:cxnLst>
                <a:rect l="T6" t="T7" r="T8" b="T9"/>
                <a:pathLst>
                  <a:path w="9" h="18">
                    <a:moveTo>
                      <a:pt x="0" y="0"/>
                    </a:moveTo>
                    <a:cubicBezTo>
                      <a:pt x="0" y="7"/>
                      <a:pt x="4" y="14"/>
                      <a:pt x="9" y="18"/>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575" name="Freeform 539"/>
            <p:cNvSpPr/>
            <p:nvPr/>
          </p:nvSpPr>
          <p:spPr bwMode="auto">
            <a:xfrm>
              <a:off x="258762" y="725487"/>
              <a:ext cx="171450" cy="209550"/>
            </a:xfrm>
            <a:custGeom>
              <a:avLst/>
              <a:gdLst>
                <a:gd name="T0" fmla="*/ 0 w 14"/>
                <a:gd name="T1" fmla="*/ 0 h 17"/>
                <a:gd name="T2" fmla="*/ 171450 w 14"/>
                <a:gd name="T3" fmla="*/ 209550 h 17"/>
                <a:gd name="T4" fmla="*/ 0 60000 65536"/>
                <a:gd name="T5" fmla="*/ 0 60000 65536"/>
                <a:gd name="T6" fmla="*/ 0 w 14"/>
                <a:gd name="T7" fmla="*/ 0 h 17"/>
                <a:gd name="T8" fmla="*/ 14 w 14"/>
                <a:gd name="T9" fmla="*/ 17 h 17"/>
              </a:gdLst>
              <a:ahLst/>
              <a:cxnLst>
                <a:cxn ang="T4">
                  <a:pos x="T0" y="T1"/>
                </a:cxn>
                <a:cxn ang="T5">
                  <a:pos x="T2" y="T3"/>
                </a:cxn>
              </a:cxnLst>
              <a:rect l="T6" t="T7" r="T8" b="T9"/>
              <a:pathLst>
                <a:path w="14" h="17">
                  <a:moveTo>
                    <a:pt x="0" y="0"/>
                  </a:moveTo>
                  <a:cubicBezTo>
                    <a:pt x="3" y="7"/>
                    <a:pt x="8" y="13"/>
                    <a:pt x="14" y="1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77" name="Freeform 558"/>
          <p:cNvSpPr/>
          <p:nvPr/>
        </p:nvSpPr>
        <p:spPr bwMode="auto">
          <a:xfrm>
            <a:off x="1998663" y="3205163"/>
            <a:ext cx="1044575" cy="98425"/>
          </a:xfrm>
          <a:custGeom>
            <a:avLst/>
            <a:gdLst>
              <a:gd name="T0" fmla="*/ 1044575 w 85"/>
              <a:gd name="T1" fmla="*/ 36909 h 8"/>
              <a:gd name="T2" fmla="*/ 897106 w 85"/>
              <a:gd name="T3" fmla="*/ 98425 h 8"/>
              <a:gd name="T4" fmla="*/ 675901 w 85"/>
              <a:gd name="T5" fmla="*/ 61516 h 8"/>
              <a:gd name="T6" fmla="*/ 184337 w 85"/>
              <a:gd name="T7" fmla="*/ 0 h 8"/>
              <a:gd name="T8" fmla="*/ 0 w 85"/>
              <a:gd name="T9" fmla="*/ 86122 h 8"/>
              <a:gd name="T10" fmla="*/ 0 60000 65536"/>
              <a:gd name="T11" fmla="*/ 0 60000 65536"/>
              <a:gd name="T12" fmla="*/ 0 60000 65536"/>
              <a:gd name="T13" fmla="*/ 0 60000 65536"/>
              <a:gd name="T14" fmla="*/ 0 60000 65536"/>
              <a:gd name="T15" fmla="*/ 0 w 85"/>
              <a:gd name="T16" fmla="*/ 0 h 8"/>
              <a:gd name="T17" fmla="*/ 85 w 85"/>
              <a:gd name="T18" fmla="*/ 8 h 8"/>
            </a:gdLst>
            <a:ahLst/>
            <a:cxnLst>
              <a:cxn ang="T10">
                <a:pos x="T0" y="T1"/>
              </a:cxn>
              <a:cxn ang="T11">
                <a:pos x="T2" y="T3"/>
              </a:cxn>
              <a:cxn ang="T12">
                <a:pos x="T4" y="T5"/>
              </a:cxn>
              <a:cxn ang="T13">
                <a:pos x="T6" y="T7"/>
              </a:cxn>
              <a:cxn ang="T14">
                <a:pos x="T8" y="T9"/>
              </a:cxn>
            </a:cxnLst>
            <a:rect l="T15" t="T16" r="T17" b="T18"/>
            <a:pathLst>
              <a:path w="85" h="8">
                <a:moveTo>
                  <a:pt x="85" y="3"/>
                </a:moveTo>
                <a:cubicBezTo>
                  <a:pt x="82" y="7"/>
                  <a:pt x="77" y="8"/>
                  <a:pt x="73" y="8"/>
                </a:cubicBezTo>
                <a:cubicBezTo>
                  <a:pt x="67" y="6"/>
                  <a:pt x="61" y="5"/>
                  <a:pt x="55" y="5"/>
                </a:cubicBezTo>
                <a:cubicBezTo>
                  <a:pt x="41" y="5"/>
                  <a:pt x="28" y="4"/>
                  <a:pt x="15" y="0"/>
                </a:cubicBezTo>
                <a:cubicBezTo>
                  <a:pt x="9" y="0"/>
                  <a:pt x="3" y="2"/>
                  <a:pt x="0"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78" name="Group 34"/>
          <p:cNvGrpSpPr/>
          <p:nvPr/>
        </p:nvGrpSpPr>
        <p:grpSpPr bwMode="auto">
          <a:xfrm>
            <a:off x="1827213" y="3290888"/>
            <a:ext cx="404812" cy="603250"/>
            <a:chOff x="0" y="0"/>
            <a:chExt cx="404813" cy="603250"/>
          </a:xfrm>
        </p:grpSpPr>
        <p:sp>
          <p:nvSpPr>
            <p:cNvPr id="18557" name="Freeform 461"/>
            <p:cNvSpPr/>
            <p:nvPr/>
          </p:nvSpPr>
          <p:spPr bwMode="auto">
            <a:xfrm>
              <a:off x="233362" y="554037"/>
              <a:ext cx="23813" cy="12700"/>
            </a:xfrm>
            <a:custGeom>
              <a:avLst/>
              <a:gdLst>
                <a:gd name="T0" fmla="*/ 0 w 2"/>
                <a:gd name="T1" fmla="*/ 12700 h 1"/>
                <a:gd name="T2" fmla="*/ 23813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1"/>
                  </a:moveTo>
                  <a:cubicBezTo>
                    <a:pt x="1" y="1"/>
                    <a:pt x="1" y="1"/>
                    <a:pt x="2"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8" name="Freeform 462"/>
            <p:cNvSpPr/>
            <p:nvPr/>
          </p:nvSpPr>
          <p:spPr bwMode="auto">
            <a:xfrm>
              <a:off x="257175" y="530225"/>
              <a:ext cx="12700" cy="23813"/>
            </a:xfrm>
            <a:custGeom>
              <a:avLst/>
              <a:gdLst>
                <a:gd name="T0" fmla="*/ 0 w 1"/>
                <a:gd name="T1" fmla="*/ 23813 h 2"/>
                <a:gd name="T2" fmla="*/ 12700 w 1"/>
                <a:gd name="T3" fmla="*/ 11907 h 2"/>
                <a:gd name="T4" fmla="*/ 0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2"/>
                  </a:moveTo>
                  <a:cubicBezTo>
                    <a:pt x="1" y="2"/>
                    <a:pt x="1" y="1"/>
                    <a:pt x="1" y="1"/>
                  </a:cubicBezTo>
                  <a:cubicBezTo>
                    <a:pt x="1" y="0"/>
                    <a:pt x="0" y="0"/>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9" name="Freeform 463"/>
            <p:cNvSpPr/>
            <p:nvPr/>
          </p:nvSpPr>
          <p:spPr bwMode="auto">
            <a:xfrm>
              <a:off x="122237" y="442912"/>
              <a:ext cx="134938" cy="87313"/>
            </a:xfrm>
            <a:custGeom>
              <a:avLst/>
              <a:gdLst>
                <a:gd name="T0" fmla="*/ 0 w 11"/>
                <a:gd name="T1" fmla="*/ 0 h 7"/>
                <a:gd name="T2" fmla="*/ 134938 w 11"/>
                <a:gd name="T3" fmla="*/ 87313 h 7"/>
                <a:gd name="T4" fmla="*/ 0 60000 65536"/>
                <a:gd name="T5" fmla="*/ 0 60000 65536"/>
                <a:gd name="T6" fmla="*/ 0 w 11"/>
                <a:gd name="T7" fmla="*/ 0 h 7"/>
                <a:gd name="T8" fmla="*/ 11 w 11"/>
                <a:gd name="T9" fmla="*/ 7 h 7"/>
              </a:gdLst>
              <a:ahLst/>
              <a:cxnLst>
                <a:cxn ang="T4">
                  <a:pos x="T0" y="T1"/>
                </a:cxn>
                <a:cxn ang="T5">
                  <a:pos x="T2" y="T3"/>
                </a:cxn>
              </a:cxnLst>
              <a:rect l="T6" t="T7" r="T8" b="T9"/>
              <a:pathLst>
                <a:path w="11" h="7">
                  <a:moveTo>
                    <a:pt x="0" y="0"/>
                  </a:moveTo>
                  <a:cubicBezTo>
                    <a:pt x="3" y="4"/>
                    <a:pt x="7" y="6"/>
                    <a:pt x="11"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0" name="Freeform 464"/>
            <p:cNvSpPr/>
            <p:nvPr/>
          </p:nvSpPr>
          <p:spPr bwMode="auto">
            <a:xfrm>
              <a:off x="196850" y="566737"/>
              <a:ext cx="36513" cy="36513"/>
            </a:xfrm>
            <a:custGeom>
              <a:avLst/>
              <a:gdLst>
                <a:gd name="T0" fmla="*/ 0 w 3"/>
                <a:gd name="T1" fmla="*/ 24342 h 3"/>
                <a:gd name="T2" fmla="*/ 24342 w 3"/>
                <a:gd name="T3" fmla="*/ 24342 h 3"/>
                <a:gd name="T4" fmla="*/ 36513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2"/>
                  </a:moveTo>
                  <a:cubicBezTo>
                    <a:pt x="0" y="3"/>
                    <a:pt x="1" y="3"/>
                    <a:pt x="2" y="2"/>
                  </a:cubicBezTo>
                  <a:cubicBezTo>
                    <a:pt x="3" y="2"/>
                    <a:pt x="3" y="1"/>
                    <a:pt x="3"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1" name="Freeform 465"/>
            <p:cNvSpPr/>
            <p:nvPr/>
          </p:nvSpPr>
          <p:spPr bwMode="auto">
            <a:xfrm>
              <a:off x="73025" y="481012"/>
              <a:ext cx="123825" cy="109538"/>
            </a:xfrm>
            <a:custGeom>
              <a:avLst/>
              <a:gdLst>
                <a:gd name="T0" fmla="*/ 0 w 10"/>
                <a:gd name="T1" fmla="*/ 0 h 9"/>
                <a:gd name="T2" fmla="*/ 123825 w 10"/>
                <a:gd name="T3" fmla="*/ 109538 h 9"/>
                <a:gd name="T4" fmla="*/ 0 60000 65536"/>
                <a:gd name="T5" fmla="*/ 0 60000 65536"/>
                <a:gd name="T6" fmla="*/ 0 w 10"/>
                <a:gd name="T7" fmla="*/ 0 h 9"/>
                <a:gd name="T8" fmla="*/ 10 w 10"/>
                <a:gd name="T9" fmla="*/ 9 h 9"/>
              </a:gdLst>
              <a:ahLst/>
              <a:cxnLst>
                <a:cxn ang="T4">
                  <a:pos x="T0" y="T1"/>
                </a:cxn>
                <a:cxn ang="T5">
                  <a:pos x="T2" y="T3"/>
                </a:cxn>
              </a:cxnLst>
              <a:rect l="T6" t="T7" r="T8" b="T9"/>
              <a:pathLst>
                <a:path w="10" h="9">
                  <a:moveTo>
                    <a:pt x="0" y="0"/>
                  </a:moveTo>
                  <a:cubicBezTo>
                    <a:pt x="2" y="4"/>
                    <a:pt x="5" y="8"/>
                    <a:pt x="10" y="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2" name="Freeform 466"/>
            <p:cNvSpPr/>
            <p:nvPr/>
          </p:nvSpPr>
          <p:spPr bwMode="auto">
            <a:xfrm>
              <a:off x="23812" y="554037"/>
              <a:ext cx="25400" cy="12700"/>
            </a:xfrm>
            <a:custGeom>
              <a:avLst/>
              <a:gdLst>
                <a:gd name="T0" fmla="*/ 0 w 2"/>
                <a:gd name="T1" fmla="*/ 0 h 1"/>
                <a:gd name="T2" fmla="*/ 0 w 2"/>
                <a:gd name="T3" fmla="*/ 12700 h 1"/>
                <a:gd name="T4" fmla="*/ 25400 w 2"/>
                <a:gd name="T5" fmla="*/ 1270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0"/>
                    <a:pt x="0" y="1"/>
                    <a:pt x="0" y="1"/>
                  </a:cubicBezTo>
                  <a:cubicBezTo>
                    <a:pt x="1" y="1"/>
                    <a:pt x="1" y="1"/>
                    <a:pt x="2" y="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3" name="Freeform 467"/>
            <p:cNvSpPr/>
            <p:nvPr/>
          </p:nvSpPr>
          <p:spPr bwMode="auto">
            <a:xfrm>
              <a:off x="49212" y="530225"/>
              <a:ext cx="23813" cy="36513"/>
            </a:xfrm>
            <a:custGeom>
              <a:avLst/>
              <a:gdLst>
                <a:gd name="T0" fmla="*/ 0 w 2"/>
                <a:gd name="T1" fmla="*/ 36513 h 3"/>
                <a:gd name="T2" fmla="*/ 23813 w 2"/>
                <a:gd name="T3" fmla="*/ 24342 h 3"/>
                <a:gd name="T4" fmla="*/ 23813 w 2"/>
                <a:gd name="T5" fmla="*/ 0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0" y="3"/>
                  </a:moveTo>
                  <a:cubicBezTo>
                    <a:pt x="1" y="3"/>
                    <a:pt x="1" y="3"/>
                    <a:pt x="2" y="2"/>
                  </a:cubicBezTo>
                  <a:cubicBezTo>
                    <a:pt x="2" y="2"/>
                    <a:pt x="2" y="1"/>
                    <a:pt x="2"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4" name="Freeform 468"/>
            <p:cNvSpPr/>
            <p:nvPr/>
          </p:nvSpPr>
          <p:spPr bwMode="auto">
            <a:xfrm>
              <a:off x="207962" y="344487"/>
              <a:ext cx="61913" cy="25400"/>
            </a:xfrm>
            <a:custGeom>
              <a:avLst/>
              <a:gdLst>
                <a:gd name="T0" fmla="*/ 0 w 5"/>
                <a:gd name="T1" fmla="*/ 0 h 2"/>
                <a:gd name="T2" fmla="*/ 24765 w 5"/>
                <a:gd name="T3" fmla="*/ 25400 h 2"/>
                <a:gd name="T4" fmla="*/ 61913 w 5"/>
                <a:gd name="T5" fmla="*/ 25400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0"/>
                  </a:moveTo>
                  <a:cubicBezTo>
                    <a:pt x="0" y="1"/>
                    <a:pt x="1" y="2"/>
                    <a:pt x="2" y="2"/>
                  </a:cubicBezTo>
                  <a:cubicBezTo>
                    <a:pt x="3" y="2"/>
                    <a:pt x="4" y="2"/>
                    <a:pt x="5" y="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5" name="Line 553"/>
            <p:cNvSpPr>
              <a:spLocks noChangeShapeType="1"/>
            </p:cNvSpPr>
            <p:nvPr/>
          </p:nvSpPr>
          <p:spPr bwMode="auto">
            <a:xfrm flipV="1">
              <a:off x="246062" y="369887"/>
              <a:ext cx="1588" cy="16033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66" name="Freeform 554"/>
            <p:cNvSpPr/>
            <p:nvPr/>
          </p:nvSpPr>
          <p:spPr bwMode="auto">
            <a:xfrm>
              <a:off x="0" y="222250"/>
              <a:ext cx="49213" cy="331788"/>
            </a:xfrm>
            <a:custGeom>
              <a:avLst/>
              <a:gdLst>
                <a:gd name="T0" fmla="*/ 49213 w 4"/>
                <a:gd name="T1" fmla="*/ 0 h 27"/>
                <a:gd name="T2" fmla="*/ 12303 w 4"/>
                <a:gd name="T3" fmla="*/ 196615 h 27"/>
                <a:gd name="T4" fmla="*/ 24607 w 4"/>
                <a:gd name="T5" fmla="*/ 331788 h 27"/>
                <a:gd name="T6" fmla="*/ 0 60000 65536"/>
                <a:gd name="T7" fmla="*/ 0 60000 65536"/>
                <a:gd name="T8" fmla="*/ 0 60000 65536"/>
                <a:gd name="T9" fmla="*/ 0 w 4"/>
                <a:gd name="T10" fmla="*/ 0 h 27"/>
                <a:gd name="T11" fmla="*/ 4 w 4"/>
                <a:gd name="T12" fmla="*/ 27 h 27"/>
              </a:gdLst>
              <a:ahLst/>
              <a:cxnLst>
                <a:cxn ang="T6">
                  <a:pos x="T0" y="T1"/>
                </a:cxn>
                <a:cxn ang="T7">
                  <a:pos x="T2" y="T3"/>
                </a:cxn>
                <a:cxn ang="T8">
                  <a:pos x="T4" y="T5"/>
                </a:cxn>
              </a:cxnLst>
              <a:rect l="T9" t="T10" r="T11" b="T12"/>
              <a:pathLst>
                <a:path w="4" h="27">
                  <a:moveTo>
                    <a:pt x="4" y="0"/>
                  </a:moveTo>
                  <a:cubicBezTo>
                    <a:pt x="1" y="5"/>
                    <a:pt x="0" y="11"/>
                    <a:pt x="1" y="16"/>
                  </a:cubicBezTo>
                  <a:cubicBezTo>
                    <a:pt x="1" y="20"/>
                    <a:pt x="1" y="24"/>
                    <a:pt x="2" y="2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7" name="Freeform 555"/>
            <p:cNvSpPr/>
            <p:nvPr/>
          </p:nvSpPr>
          <p:spPr bwMode="auto">
            <a:xfrm>
              <a:off x="60325" y="246062"/>
              <a:ext cx="147638" cy="284163"/>
            </a:xfrm>
            <a:custGeom>
              <a:avLst/>
              <a:gdLst>
                <a:gd name="T0" fmla="*/ 147638 w 12"/>
                <a:gd name="T1" fmla="*/ 0 h 23"/>
                <a:gd name="T2" fmla="*/ 61516 w 12"/>
                <a:gd name="T3" fmla="*/ 61775 h 23"/>
                <a:gd name="T4" fmla="*/ 24606 w 12"/>
                <a:gd name="T5" fmla="*/ 148259 h 23"/>
                <a:gd name="T6" fmla="*/ 12303 w 12"/>
                <a:gd name="T7" fmla="*/ 284163 h 23"/>
                <a:gd name="T8" fmla="*/ 0 60000 65536"/>
                <a:gd name="T9" fmla="*/ 0 60000 65536"/>
                <a:gd name="T10" fmla="*/ 0 60000 65536"/>
                <a:gd name="T11" fmla="*/ 0 60000 65536"/>
                <a:gd name="T12" fmla="*/ 0 w 12"/>
                <a:gd name="T13" fmla="*/ 0 h 23"/>
                <a:gd name="T14" fmla="*/ 12 w 12"/>
                <a:gd name="T15" fmla="*/ 23 h 23"/>
              </a:gdLst>
              <a:ahLst/>
              <a:cxnLst>
                <a:cxn ang="T8">
                  <a:pos x="T0" y="T1"/>
                </a:cxn>
                <a:cxn ang="T9">
                  <a:pos x="T2" y="T3"/>
                </a:cxn>
                <a:cxn ang="T10">
                  <a:pos x="T4" y="T5"/>
                </a:cxn>
                <a:cxn ang="T11">
                  <a:pos x="T6" y="T7"/>
                </a:cxn>
              </a:cxnLst>
              <a:rect l="T12" t="T13" r="T14" b="T15"/>
              <a:pathLst>
                <a:path w="12" h="23">
                  <a:moveTo>
                    <a:pt x="12" y="0"/>
                  </a:moveTo>
                  <a:cubicBezTo>
                    <a:pt x="9" y="0"/>
                    <a:pt x="6" y="2"/>
                    <a:pt x="5" y="5"/>
                  </a:cubicBezTo>
                  <a:cubicBezTo>
                    <a:pt x="4" y="8"/>
                    <a:pt x="3" y="10"/>
                    <a:pt x="2" y="12"/>
                  </a:cubicBezTo>
                  <a:cubicBezTo>
                    <a:pt x="1" y="15"/>
                    <a:pt x="0" y="19"/>
                    <a:pt x="1" y="2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8" name="Freeform 556"/>
            <p:cNvSpPr/>
            <p:nvPr/>
          </p:nvSpPr>
          <p:spPr bwMode="auto">
            <a:xfrm>
              <a:off x="122237" y="295275"/>
              <a:ext cx="111125" cy="271463"/>
            </a:xfrm>
            <a:custGeom>
              <a:avLst/>
              <a:gdLst>
                <a:gd name="T0" fmla="*/ 61736 w 9"/>
                <a:gd name="T1" fmla="*/ 0 h 22"/>
                <a:gd name="T2" fmla="*/ 0 w 9"/>
                <a:gd name="T3" fmla="*/ 111053 h 22"/>
                <a:gd name="T4" fmla="*/ 49389 w 9"/>
                <a:gd name="T5" fmla="*/ 234445 h 22"/>
                <a:gd name="T6" fmla="*/ 111125 w 9"/>
                <a:gd name="T7" fmla="*/ 271463 h 22"/>
                <a:gd name="T8" fmla="*/ 0 60000 65536"/>
                <a:gd name="T9" fmla="*/ 0 60000 65536"/>
                <a:gd name="T10" fmla="*/ 0 60000 65536"/>
                <a:gd name="T11" fmla="*/ 0 60000 65536"/>
                <a:gd name="T12" fmla="*/ 0 w 9"/>
                <a:gd name="T13" fmla="*/ 0 h 22"/>
                <a:gd name="T14" fmla="*/ 9 w 9"/>
                <a:gd name="T15" fmla="*/ 22 h 22"/>
              </a:gdLst>
              <a:ahLst/>
              <a:cxnLst>
                <a:cxn ang="T8">
                  <a:pos x="T0" y="T1"/>
                </a:cxn>
                <a:cxn ang="T9">
                  <a:pos x="T2" y="T3"/>
                </a:cxn>
                <a:cxn ang="T10">
                  <a:pos x="T4" y="T5"/>
                </a:cxn>
                <a:cxn ang="T11">
                  <a:pos x="T6" y="T7"/>
                </a:cxn>
              </a:cxnLst>
              <a:rect l="T12" t="T13" r="T14" b="T15"/>
              <a:pathLst>
                <a:path w="9" h="22">
                  <a:moveTo>
                    <a:pt x="5" y="0"/>
                  </a:moveTo>
                  <a:cubicBezTo>
                    <a:pt x="2" y="2"/>
                    <a:pt x="0" y="5"/>
                    <a:pt x="0" y="9"/>
                  </a:cubicBezTo>
                  <a:cubicBezTo>
                    <a:pt x="0" y="13"/>
                    <a:pt x="1" y="16"/>
                    <a:pt x="4" y="19"/>
                  </a:cubicBezTo>
                  <a:cubicBezTo>
                    <a:pt x="5" y="20"/>
                    <a:pt x="7" y="21"/>
                    <a:pt x="9" y="2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9" name="Freeform 557"/>
            <p:cNvSpPr/>
            <p:nvPr/>
          </p:nvSpPr>
          <p:spPr bwMode="auto">
            <a:xfrm>
              <a:off x="0" y="0"/>
              <a:ext cx="171450" cy="284163"/>
            </a:xfrm>
            <a:custGeom>
              <a:avLst/>
              <a:gdLst>
                <a:gd name="T0" fmla="*/ 171450 w 14"/>
                <a:gd name="T1" fmla="*/ 0 h 23"/>
                <a:gd name="T2" fmla="*/ 24493 w 14"/>
                <a:gd name="T3" fmla="*/ 210034 h 23"/>
                <a:gd name="T4" fmla="*/ 24493 w 14"/>
                <a:gd name="T5" fmla="*/ 284163 h 23"/>
                <a:gd name="T6" fmla="*/ 0 60000 65536"/>
                <a:gd name="T7" fmla="*/ 0 60000 65536"/>
                <a:gd name="T8" fmla="*/ 0 60000 65536"/>
                <a:gd name="T9" fmla="*/ 0 w 14"/>
                <a:gd name="T10" fmla="*/ 0 h 23"/>
                <a:gd name="T11" fmla="*/ 14 w 14"/>
                <a:gd name="T12" fmla="*/ 23 h 23"/>
              </a:gdLst>
              <a:ahLst/>
              <a:cxnLst>
                <a:cxn ang="T6">
                  <a:pos x="T0" y="T1"/>
                </a:cxn>
                <a:cxn ang="T7">
                  <a:pos x="T2" y="T3"/>
                </a:cxn>
                <a:cxn ang="T8">
                  <a:pos x="T4" y="T5"/>
                </a:cxn>
              </a:cxnLst>
              <a:rect l="T9" t="T10" r="T11" b="T12"/>
              <a:pathLst>
                <a:path w="14" h="23">
                  <a:moveTo>
                    <a:pt x="14" y="0"/>
                  </a:moveTo>
                  <a:cubicBezTo>
                    <a:pt x="9" y="5"/>
                    <a:pt x="5" y="11"/>
                    <a:pt x="2" y="17"/>
                  </a:cubicBezTo>
                  <a:cubicBezTo>
                    <a:pt x="0" y="19"/>
                    <a:pt x="0" y="21"/>
                    <a:pt x="2" y="2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70" name="Freeform 559"/>
            <p:cNvSpPr/>
            <p:nvPr/>
          </p:nvSpPr>
          <p:spPr bwMode="auto">
            <a:xfrm>
              <a:off x="196850" y="147637"/>
              <a:ext cx="36513" cy="196850"/>
            </a:xfrm>
            <a:custGeom>
              <a:avLst/>
              <a:gdLst>
                <a:gd name="T0" fmla="*/ 36513 w 3"/>
                <a:gd name="T1" fmla="*/ 0 h 16"/>
                <a:gd name="T2" fmla="*/ 24342 w 3"/>
                <a:gd name="T3" fmla="*/ 61516 h 16"/>
                <a:gd name="T4" fmla="*/ 24342 w 3"/>
                <a:gd name="T5" fmla="*/ 110728 h 16"/>
                <a:gd name="T6" fmla="*/ 12171 w 3"/>
                <a:gd name="T7" fmla="*/ 196850 h 16"/>
                <a:gd name="T8" fmla="*/ 0 60000 65536"/>
                <a:gd name="T9" fmla="*/ 0 60000 65536"/>
                <a:gd name="T10" fmla="*/ 0 60000 65536"/>
                <a:gd name="T11" fmla="*/ 0 60000 65536"/>
                <a:gd name="T12" fmla="*/ 0 w 3"/>
                <a:gd name="T13" fmla="*/ 0 h 16"/>
                <a:gd name="T14" fmla="*/ 3 w 3"/>
                <a:gd name="T15" fmla="*/ 16 h 16"/>
              </a:gdLst>
              <a:ahLst/>
              <a:cxnLst>
                <a:cxn ang="T8">
                  <a:pos x="T0" y="T1"/>
                </a:cxn>
                <a:cxn ang="T9">
                  <a:pos x="T2" y="T3"/>
                </a:cxn>
                <a:cxn ang="T10">
                  <a:pos x="T4" y="T5"/>
                </a:cxn>
                <a:cxn ang="T11">
                  <a:pos x="T6" y="T7"/>
                </a:cxn>
              </a:cxnLst>
              <a:rect l="T12" t="T13" r="T14" b="T15"/>
              <a:pathLst>
                <a:path w="3" h="16">
                  <a:moveTo>
                    <a:pt x="3" y="0"/>
                  </a:moveTo>
                  <a:cubicBezTo>
                    <a:pt x="2" y="1"/>
                    <a:pt x="2" y="3"/>
                    <a:pt x="2" y="5"/>
                  </a:cubicBezTo>
                  <a:cubicBezTo>
                    <a:pt x="3" y="6"/>
                    <a:pt x="2" y="8"/>
                    <a:pt x="2" y="9"/>
                  </a:cubicBezTo>
                  <a:cubicBezTo>
                    <a:pt x="0" y="11"/>
                    <a:pt x="0" y="14"/>
                    <a:pt x="1" y="1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71" name="Freeform 560"/>
            <p:cNvSpPr/>
            <p:nvPr/>
          </p:nvSpPr>
          <p:spPr bwMode="auto">
            <a:xfrm>
              <a:off x="269875" y="38100"/>
              <a:ext cx="134938" cy="331788"/>
            </a:xfrm>
            <a:custGeom>
              <a:avLst/>
              <a:gdLst>
                <a:gd name="T0" fmla="*/ 0 w 11"/>
                <a:gd name="T1" fmla="*/ 331788 h 27"/>
                <a:gd name="T2" fmla="*/ 49068 w 11"/>
                <a:gd name="T3" fmla="*/ 208904 h 27"/>
                <a:gd name="T4" fmla="*/ 73603 w 11"/>
                <a:gd name="T5" fmla="*/ 184327 h 27"/>
                <a:gd name="T6" fmla="*/ 110404 w 11"/>
                <a:gd name="T7" fmla="*/ 0 h 27"/>
                <a:gd name="T8" fmla="*/ 0 60000 65536"/>
                <a:gd name="T9" fmla="*/ 0 60000 65536"/>
                <a:gd name="T10" fmla="*/ 0 60000 65536"/>
                <a:gd name="T11" fmla="*/ 0 60000 65536"/>
                <a:gd name="T12" fmla="*/ 0 w 11"/>
                <a:gd name="T13" fmla="*/ 0 h 27"/>
                <a:gd name="T14" fmla="*/ 11 w 11"/>
                <a:gd name="T15" fmla="*/ 27 h 27"/>
              </a:gdLst>
              <a:ahLst/>
              <a:cxnLst>
                <a:cxn ang="T8">
                  <a:pos x="T0" y="T1"/>
                </a:cxn>
                <a:cxn ang="T9">
                  <a:pos x="T2" y="T3"/>
                </a:cxn>
                <a:cxn ang="T10">
                  <a:pos x="T4" y="T5"/>
                </a:cxn>
                <a:cxn ang="T11">
                  <a:pos x="T6" y="T7"/>
                </a:cxn>
              </a:cxnLst>
              <a:rect l="T12" t="T13" r="T14" b="T15"/>
              <a:pathLst>
                <a:path w="11" h="27">
                  <a:moveTo>
                    <a:pt x="0" y="27"/>
                  </a:moveTo>
                  <a:cubicBezTo>
                    <a:pt x="3" y="24"/>
                    <a:pt x="4" y="21"/>
                    <a:pt x="4" y="17"/>
                  </a:cubicBezTo>
                  <a:cubicBezTo>
                    <a:pt x="4" y="16"/>
                    <a:pt x="5" y="15"/>
                    <a:pt x="6" y="15"/>
                  </a:cubicBezTo>
                  <a:cubicBezTo>
                    <a:pt x="10" y="11"/>
                    <a:pt x="11" y="5"/>
                    <a:pt x="9"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94" name="Freeform 561"/>
          <p:cNvSpPr/>
          <p:nvPr/>
        </p:nvSpPr>
        <p:spPr bwMode="auto">
          <a:xfrm>
            <a:off x="2219325" y="3438525"/>
            <a:ext cx="1414463" cy="87313"/>
          </a:xfrm>
          <a:custGeom>
            <a:avLst/>
            <a:gdLst>
              <a:gd name="T0" fmla="*/ 0 w 115"/>
              <a:gd name="T1" fmla="*/ 37420 h 7"/>
              <a:gd name="T2" fmla="*/ 245994 w 115"/>
              <a:gd name="T3" fmla="*/ 49893 h 7"/>
              <a:gd name="T4" fmla="*/ 516586 w 115"/>
              <a:gd name="T5" fmla="*/ 37420 h 7"/>
              <a:gd name="T6" fmla="*/ 1414463 w 115"/>
              <a:gd name="T7" fmla="*/ 0 h 7"/>
              <a:gd name="T8" fmla="*/ 0 60000 65536"/>
              <a:gd name="T9" fmla="*/ 0 60000 65536"/>
              <a:gd name="T10" fmla="*/ 0 60000 65536"/>
              <a:gd name="T11" fmla="*/ 0 60000 65536"/>
              <a:gd name="T12" fmla="*/ 0 w 115"/>
              <a:gd name="T13" fmla="*/ 0 h 7"/>
              <a:gd name="T14" fmla="*/ 115 w 115"/>
              <a:gd name="T15" fmla="*/ 7 h 7"/>
            </a:gdLst>
            <a:ahLst/>
            <a:cxnLst>
              <a:cxn ang="T8">
                <a:pos x="T0" y="T1"/>
              </a:cxn>
              <a:cxn ang="T9">
                <a:pos x="T2" y="T3"/>
              </a:cxn>
              <a:cxn ang="T10">
                <a:pos x="T4" y="T5"/>
              </a:cxn>
              <a:cxn ang="T11">
                <a:pos x="T6" y="T7"/>
              </a:cxn>
            </a:cxnLst>
            <a:rect l="T12" t="T13" r="T14" b="T15"/>
            <a:pathLst>
              <a:path w="115" h="7">
                <a:moveTo>
                  <a:pt x="0" y="3"/>
                </a:moveTo>
                <a:cubicBezTo>
                  <a:pt x="6" y="7"/>
                  <a:pt x="13" y="7"/>
                  <a:pt x="20" y="4"/>
                </a:cubicBezTo>
                <a:cubicBezTo>
                  <a:pt x="27" y="5"/>
                  <a:pt x="35" y="4"/>
                  <a:pt x="42" y="3"/>
                </a:cubicBezTo>
                <a:lnTo>
                  <a:pt x="115"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95" name="Group 51"/>
          <p:cNvGrpSpPr/>
          <p:nvPr/>
        </p:nvGrpSpPr>
        <p:grpSpPr bwMode="auto">
          <a:xfrm>
            <a:off x="3043238" y="2541588"/>
            <a:ext cx="1119187" cy="700087"/>
            <a:chOff x="0" y="0"/>
            <a:chExt cx="1119187" cy="700088"/>
          </a:xfrm>
        </p:grpSpPr>
        <p:sp>
          <p:nvSpPr>
            <p:cNvPr id="18555" name="Freeform 460"/>
            <p:cNvSpPr/>
            <p:nvPr/>
          </p:nvSpPr>
          <p:spPr bwMode="auto">
            <a:xfrm>
              <a:off x="0" y="98425"/>
              <a:ext cx="627063" cy="601663"/>
            </a:xfrm>
            <a:custGeom>
              <a:avLst/>
              <a:gdLst>
                <a:gd name="T0" fmla="*/ 627063 w 51"/>
                <a:gd name="T1" fmla="*/ 0 h 49"/>
                <a:gd name="T2" fmla="*/ 0 w 51"/>
                <a:gd name="T3" fmla="*/ 601663 h 49"/>
                <a:gd name="T4" fmla="*/ 0 60000 65536"/>
                <a:gd name="T5" fmla="*/ 0 60000 65536"/>
                <a:gd name="T6" fmla="*/ 0 w 51"/>
                <a:gd name="T7" fmla="*/ 0 h 49"/>
                <a:gd name="T8" fmla="*/ 51 w 51"/>
                <a:gd name="T9" fmla="*/ 49 h 49"/>
              </a:gdLst>
              <a:ahLst/>
              <a:cxnLst>
                <a:cxn ang="T4">
                  <a:pos x="T0" y="T1"/>
                </a:cxn>
                <a:cxn ang="T5">
                  <a:pos x="T2" y="T3"/>
                </a:cxn>
              </a:cxnLst>
              <a:rect l="T6" t="T7" r="T8" b="T9"/>
              <a:pathLst>
                <a:path w="51" h="49">
                  <a:moveTo>
                    <a:pt x="51" y="0"/>
                  </a:moveTo>
                  <a:cubicBezTo>
                    <a:pt x="34" y="16"/>
                    <a:pt x="17" y="32"/>
                    <a:pt x="0" y="4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6" name="Freeform 562"/>
            <p:cNvSpPr/>
            <p:nvPr/>
          </p:nvSpPr>
          <p:spPr bwMode="auto">
            <a:xfrm>
              <a:off x="627062" y="0"/>
              <a:ext cx="492125" cy="98425"/>
            </a:xfrm>
            <a:custGeom>
              <a:avLst/>
              <a:gdLst>
                <a:gd name="T0" fmla="*/ 492125 w 40"/>
                <a:gd name="T1" fmla="*/ 0 h 8"/>
                <a:gd name="T2" fmla="*/ 123031 w 40"/>
                <a:gd name="T3" fmla="*/ 61516 h 8"/>
                <a:gd name="T4" fmla="*/ 0 w 40"/>
                <a:gd name="T5" fmla="*/ 98425 h 8"/>
                <a:gd name="T6" fmla="*/ 0 60000 65536"/>
                <a:gd name="T7" fmla="*/ 0 60000 65536"/>
                <a:gd name="T8" fmla="*/ 0 60000 65536"/>
                <a:gd name="T9" fmla="*/ 0 w 40"/>
                <a:gd name="T10" fmla="*/ 0 h 8"/>
                <a:gd name="T11" fmla="*/ 40 w 40"/>
                <a:gd name="T12" fmla="*/ 8 h 8"/>
              </a:gdLst>
              <a:ahLst/>
              <a:cxnLst>
                <a:cxn ang="T6">
                  <a:pos x="T0" y="T1"/>
                </a:cxn>
                <a:cxn ang="T7">
                  <a:pos x="T2" y="T3"/>
                </a:cxn>
                <a:cxn ang="T8">
                  <a:pos x="T4" y="T5"/>
                </a:cxn>
              </a:cxnLst>
              <a:rect l="T9" t="T10" r="T11" b="T12"/>
              <a:pathLst>
                <a:path w="40" h="8">
                  <a:moveTo>
                    <a:pt x="40" y="0"/>
                  </a:moveTo>
                  <a:cubicBezTo>
                    <a:pt x="31" y="4"/>
                    <a:pt x="20" y="6"/>
                    <a:pt x="10" y="5"/>
                  </a:cubicBezTo>
                  <a:cubicBezTo>
                    <a:pt x="6" y="5"/>
                    <a:pt x="3" y="6"/>
                    <a:pt x="0" y="8"/>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98" name="Freeform 563"/>
          <p:cNvSpPr/>
          <p:nvPr/>
        </p:nvSpPr>
        <p:spPr bwMode="auto">
          <a:xfrm>
            <a:off x="4691063" y="2565400"/>
            <a:ext cx="1143000" cy="442913"/>
          </a:xfrm>
          <a:custGeom>
            <a:avLst/>
            <a:gdLst>
              <a:gd name="T0" fmla="*/ 0 w 93"/>
              <a:gd name="T1" fmla="*/ 0 h 36"/>
              <a:gd name="T2" fmla="*/ 294968 w 93"/>
              <a:gd name="T3" fmla="*/ 86122 h 36"/>
              <a:gd name="T4" fmla="*/ 589935 w 93"/>
              <a:gd name="T5" fmla="*/ 196850 h 36"/>
              <a:gd name="T6" fmla="*/ 1143000 w 93"/>
              <a:gd name="T7" fmla="*/ 442913 h 36"/>
              <a:gd name="T8" fmla="*/ 0 60000 65536"/>
              <a:gd name="T9" fmla="*/ 0 60000 65536"/>
              <a:gd name="T10" fmla="*/ 0 60000 65536"/>
              <a:gd name="T11" fmla="*/ 0 60000 65536"/>
              <a:gd name="T12" fmla="*/ 0 w 93"/>
              <a:gd name="T13" fmla="*/ 0 h 36"/>
              <a:gd name="T14" fmla="*/ 93 w 93"/>
              <a:gd name="T15" fmla="*/ 36 h 36"/>
            </a:gdLst>
            <a:ahLst/>
            <a:cxnLst>
              <a:cxn ang="T8">
                <a:pos x="T0" y="T1"/>
              </a:cxn>
              <a:cxn ang="T9">
                <a:pos x="T2" y="T3"/>
              </a:cxn>
              <a:cxn ang="T10">
                <a:pos x="T4" y="T5"/>
              </a:cxn>
              <a:cxn ang="T11">
                <a:pos x="T6" y="T7"/>
              </a:cxn>
            </a:cxnLst>
            <a:rect l="T12" t="T13" r="T14" b="T15"/>
            <a:pathLst>
              <a:path w="93" h="36">
                <a:moveTo>
                  <a:pt x="0" y="0"/>
                </a:moveTo>
                <a:cubicBezTo>
                  <a:pt x="7" y="5"/>
                  <a:pt x="15" y="7"/>
                  <a:pt x="24" y="7"/>
                </a:cubicBezTo>
                <a:cubicBezTo>
                  <a:pt x="33" y="8"/>
                  <a:pt x="41" y="11"/>
                  <a:pt x="48" y="16"/>
                </a:cubicBezTo>
                <a:cubicBezTo>
                  <a:pt x="62" y="25"/>
                  <a:pt x="77" y="32"/>
                  <a:pt x="93" y="3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99" name="Freeform 564"/>
          <p:cNvSpPr/>
          <p:nvPr/>
        </p:nvSpPr>
        <p:spPr bwMode="auto">
          <a:xfrm>
            <a:off x="5834063" y="3008313"/>
            <a:ext cx="1966912" cy="258762"/>
          </a:xfrm>
          <a:custGeom>
            <a:avLst/>
            <a:gdLst>
              <a:gd name="T0" fmla="*/ 0 w 160"/>
              <a:gd name="T1" fmla="*/ 0 h 21"/>
              <a:gd name="T2" fmla="*/ 442555 w 160"/>
              <a:gd name="T3" fmla="*/ 61610 h 21"/>
              <a:gd name="T4" fmla="*/ 1180147 w 160"/>
              <a:gd name="T5" fmla="*/ 73932 h 21"/>
              <a:gd name="T6" fmla="*/ 1352252 w 160"/>
              <a:gd name="T7" fmla="*/ 98576 h 21"/>
              <a:gd name="T8" fmla="*/ 1634996 w 160"/>
              <a:gd name="T9" fmla="*/ 160186 h 21"/>
              <a:gd name="T10" fmla="*/ 1966912 w 160"/>
              <a:gd name="T11" fmla="*/ 258762 h 21"/>
              <a:gd name="T12" fmla="*/ 0 60000 65536"/>
              <a:gd name="T13" fmla="*/ 0 60000 65536"/>
              <a:gd name="T14" fmla="*/ 0 60000 65536"/>
              <a:gd name="T15" fmla="*/ 0 60000 65536"/>
              <a:gd name="T16" fmla="*/ 0 60000 65536"/>
              <a:gd name="T17" fmla="*/ 0 60000 65536"/>
              <a:gd name="T18" fmla="*/ 0 w 160"/>
              <a:gd name="T19" fmla="*/ 0 h 21"/>
              <a:gd name="T20" fmla="*/ 160 w 160"/>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60" h="21">
                <a:moveTo>
                  <a:pt x="0" y="0"/>
                </a:moveTo>
                <a:cubicBezTo>
                  <a:pt x="11" y="7"/>
                  <a:pt x="24" y="8"/>
                  <a:pt x="36" y="5"/>
                </a:cubicBezTo>
                <a:cubicBezTo>
                  <a:pt x="56" y="7"/>
                  <a:pt x="76" y="7"/>
                  <a:pt x="96" y="6"/>
                </a:cubicBezTo>
                <a:cubicBezTo>
                  <a:pt x="101" y="5"/>
                  <a:pt x="106" y="6"/>
                  <a:pt x="110" y="8"/>
                </a:cubicBezTo>
                <a:cubicBezTo>
                  <a:pt x="118" y="9"/>
                  <a:pt x="125" y="11"/>
                  <a:pt x="133" y="13"/>
                </a:cubicBezTo>
                <a:cubicBezTo>
                  <a:pt x="142" y="13"/>
                  <a:pt x="152" y="16"/>
                  <a:pt x="160" y="2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00" name="Freeform 565"/>
          <p:cNvSpPr/>
          <p:nvPr/>
        </p:nvSpPr>
        <p:spPr bwMode="auto">
          <a:xfrm>
            <a:off x="5772150" y="3267075"/>
            <a:ext cx="1363663" cy="73025"/>
          </a:xfrm>
          <a:custGeom>
            <a:avLst/>
            <a:gdLst>
              <a:gd name="T0" fmla="*/ 0 w 111"/>
              <a:gd name="T1" fmla="*/ 73025 h 6"/>
              <a:gd name="T2" fmla="*/ 196564 w 111"/>
              <a:gd name="T3" fmla="*/ 73025 h 6"/>
              <a:gd name="T4" fmla="*/ 466840 w 111"/>
              <a:gd name="T5" fmla="*/ 48683 h 6"/>
              <a:gd name="T6" fmla="*/ 798541 w 111"/>
              <a:gd name="T7" fmla="*/ 36513 h 6"/>
              <a:gd name="T8" fmla="*/ 1228525 w 111"/>
              <a:gd name="T9" fmla="*/ 24342 h 6"/>
              <a:gd name="T10" fmla="*/ 1277666 w 111"/>
              <a:gd name="T11" fmla="*/ 12171 h 6"/>
              <a:gd name="T12" fmla="*/ 1363663 w 111"/>
              <a:gd name="T13" fmla="*/ 0 h 6"/>
              <a:gd name="T14" fmla="*/ 0 60000 65536"/>
              <a:gd name="T15" fmla="*/ 0 60000 65536"/>
              <a:gd name="T16" fmla="*/ 0 60000 65536"/>
              <a:gd name="T17" fmla="*/ 0 60000 65536"/>
              <a:gd name="T18" fmla="*/ 0 60000 65536"/>
              <a:gd name="T19" fmla="*/ 0 60000 65536"/>
              <a:gd name="T20" fmla="*/ 0 60000 65536"/>
              <a:gd name="T21" fmla="*/ 0 w 111"/>
              <a:gd name="T22" fmla="*/ 0 h 6"/>
              <a:gd name="T23" fmla="*/ 111 w 1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6">
                <a:moveTo>
                  <a:pt x="0" y="6"/>
                </a:moveTo>
                <a:lnTo>
                  <a:pt x="16" y="6"/>
                </a:lnTo>
                <a:lnTo>
                  <a:pt x="38" y="4"/>
                </a:lnTo>
                <a:lnTo>
                  <a:pt x="65" y="3"/>
                </a:lnTo>
                <a:lnTo>
                  <a:pt x="100" y="2"/>
                </a:lnTo>
                <a:lnTo>
                  <a:pt x="104" y="1"/>
                </a:lnTo>
                <a:lnTo>
                  <a:pt x="111"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201" name="Group 57"/>
          <p:cNvGrpSpPr/>
          <p:nvPr/>
        </p:nvGrpSpPr>
        <p:grpSpPr bwMode="auto">
          <a:xfrm>
            <a:off x="7124700" y="3230563"/>
            <a:ext cx="725488" cy="269875"/>
            <a:chOff x="0" y="0"/>
            <a:chExt cx="725488" cy="269875"/>
          </a:xfrm>
        </p:grpSpPr>
        <p:sp>
          <p:nvSpPr>
            <p:cNvPr id="18549" name="Freeform 393"/>
            <p:cNvSpPr>
              <a:spLocks noEditPoints="1"/>
            </p:cNvSpPr>
            <p:nvPr/>
          </p:nvSpPr>
          <p:spPr bwMode="auto">
            <a:xfrm>
              <a:off x="650875" y="11112"/>
              <a:ext cx="74613" cy="1588"/>
            </a:xfrm>
            <a:custGeom>
              <a:avLst/>
              <a:gdLst>
                <a:gd name="T0" fmla="*/ 74613 w 6"/>
                <a:gd name="T1" fmla="*/ 0 h 1588"/>
                <a:gd name="T2" fmla="*/ 74613 w 6"/>
                <a:gd name="T3" fmla="*/ 0 h 1588"/>
                <a:gd name="T4" fmla="*/ 0 w 6"/>
                <a:gd name="T5" fmla="*/ 0 h 1588"/>
                <a:gd name="T6" fmla="*/ 74613 w 6"/>
                <a:gd name="T7" fmla="*/ 0 h 1588"/>
                <a:gd name="T8" fmla="*/ 0 60000 65536"/>
                <a:gd name="T9" fmla="*/ 0 60000 65536"/>
                <a:gd name="T10" fmla="*/ 0 60000 65536"/>
                <a:gd name="T11" fmla="*/ 0 60000 65536"/>
                <a:gd name="T12" fmla="*/ 0 w 6"/>
                <a:gd name="T13" fmla="*/ 0 h 1588"/>
                <a:gd name="T14" fmla="*/ 6 w 6"/>
                <a:gd name="T15" fmla="*/ 1588 h 1588"/>
              </a:gdLst>
              <a:ahLst/>
              <a:cxnLst>
                <a:cxn ang="T8">
                  <a:pos x="T0" y="T1"/>
                </a:cxn>
                <a:cxn ang="T9">
                  <a:pos x="T2" y="T3"/>
                </a:cxn>
                <a:cxn ang="T10">
                  <a:pos x="T4" y="T5"/>
                </a:cxn>
                <a:cxn ang="T11">
                  <a:pos x="T6" y="T7"/>
                </a:cxn>
              </a:cxnLst>
              <a:rect l="T12" t="T13" r="T14" b="T15"/>
              <a:pathLst>
                <a:path w="6" h="1588">
                  <a:moveTo>
                    <a:pt x="6" y="0"/>
                  </a:moveTo>
                  <a:lnTo>
                    <a:pt x="6" y="0"/>
                  </a:lnTo>
                  <a:moveTo>
                    <a:pt x="0" y="0"/>
                  </a:moveTo>
                  <a:lnTo>
                    <a:pt x="6" y="0"/>
                  </a:ln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0" name="Freeform 451"/>
            <p:cNvSpPr/>
            <p:nvPr/>
          </p:nvSpPr>
          <p:spPr bwMode="auto">
            <a:xfrm>
              <a:off x="430213" y="220662"/>
              <a:ext cx="49213" cy="49213"/>
            </a:xfrm>
            <a:custGeom>
              <a:avLst/>
              <a:gdLst>
                <a:gd name="T0" fmla="*/ 0 w 4"/>
                <a:gd name="T1" fmla="*/ 36910 h 4"/>
                <a:gd name="T2" fmla="*/ 36910 w 4"/>
                <a:gd name="T3" fmla="*/ 36910 h 4"/>
                <a:gd name="T4" fmla="*/ 49213 w 4"/>
                <a:gd name="T5" fmla="*/ 0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3"/>
                  </a:moveTo>
                  <a:cubicBezTo>
                    <a:pt x="1" y="4"/>
                    <a:pt x="2" y="3"/>
                    <a:pt x="3" y="3"/>
                  </a:cubicBezTo>
                  <a:cubicBezTo>
                    <a:pt x="4" y="2"/>
                    <a:pt x="4" y="1"/>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1" name="Freeform 452"/>
            <p:cNvSpPr/>
            <p:nvPr/>
          </p:nvSpPr>
          <p:spPr bwMode="auto">
            <a:xfrm>
              <a:off x="319088" y="85725"/>
              <a:ext cx="160338" cy="134938"/>
            </a:xfrm>
            <a:custGeom>
              <a:avLst/>
              <a:gdLst>
                <a:gd name="T0" fmla="*/ 160338 w 13"/>
                <a:gd name="T1" fmla="*/ 134938 h 11"/>
                <a:gd name="T2" fmla="*/ 0 w 13"/>
                <a:gd name="T3" fmla="*/ 0 h 11"/>
                <a:gd name="T4" fmla="*/ 0 60000 65536"/>
                <a:gd name="T5" fmla="*/ 0 60000 65536"/>
                <a:gd name="T6" fmla="*/ 0 w 13"/>
                <a:gd name="T7" fmla="*/ 0 h 11"/>
                <a:gd name="T8" fmla="*/ 13 w 13"/>
                <a:gd name="T9" fmla="*/ 11 h 11"/>
              </a:gdLst>
              <a:ahLst/>
              <a:cxnLst>
                <a:cxn ang="T4">
                  <a:pos x="T0" y="T1"/>
                </a:cxn>
                <a:cxn ang="T5">
                  <a:pos x="T2" y="T3"/>
                </a:cxn>
              </a:cxnLst>
              <a:rect l="T6" t="T7" r="T8" b="T9"/>
              <a:pathLst>
                <a:path w="13" h="11">
                  <a:moveTo>
                    <a:pt x="13" y="11"/>
                  </a:moveTo>
                  <a:cubicBezTo>
                    <a:pt x="9" y="7"/>
                    <a:pt x="5" y="3"/>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2" name="Freeform 453"/>
            <p:cNvSpPr/>
            <p:nvPr/>
          </p:nvSpPr>
          <p:spPr bwMode="auto">
            <a:xfrm>
              <a:off x="627063" y="36512"/>
              <a:ext cx="49213" cy="36513"/>
            </a:xfrm>
            <a:custGeom>
              <a:avLst/>
              <a:gdLst>
                <a:gd name="T0" fmla="*/ 0 w 4"/>
                <a:gd name="T1" fmla="*/ 24342 h 3"/>
                <a:gd name="T2" fmla="*/ 36910 w 4"/>
                <a:gd name="T3" fmla="*/ 24342 h 3"/>
                <a:gd name="T4" fmla="*/ 49213 w 4"/>
                <a:gd name="T5" fmla="*/ 0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0" y="2"/>
                  </a:moveTo>
                  <a:cubicBezTo>
                    <a:pt x="1" y="3"/>
                    <a:pt x="2" y="3"/>
                    <a:pt x="3" y="2"/>
                  </a:cubicBezTo>
                  <a:cubicBezTo>
                    <a:pt x="4" y="2"/>
                    <a:pt x="4" y="1"/>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3" name="Freeform 566"/>
            <p:cNvSpPr/>
            <p:nvPr/>
          </p:nvSpPr>
          <p:spPr bwMode="auto">
            <a:xfrm>
              <a:off x="319088" y="36512"/>
              <a:ext cx="307975" cy="49213"/>
            </a:xfrm>
            <a:custGeom>
              <a:avLst/>
              <a:gdLst>
                <a:gd name="T0" fmla="*/ 307975 w 25"/>
                <a:gd name="T1" fmla="*/ 24607 h 4"/>
                <a:gd name="T2" fmla="*/ 123190 w 25"/>
                <a:gd name="T3" fmla="*/ 0 h 4"/>
                <a:gd name="T4" fmla="*/ 12319 w 25"/>
                <a:gd name="T5" fmla="*/ 24607 h 4"/>
                <a:gd name="T6" fmla="*/ 0 w 25"/>
                <a:gd name="T7" fmla="*/ 24607 h 4"/>
                <a:gd name="T8" fmla="*/ 0 w 25"/>
                <a:gd name="T9" fmla="*/ 49213 h 4"/>
                <a:gd name="T10" fmla="*/ 0 60000 65536"/>
                <a:gd name="T11" fmla="*/ 0 60000 65536"/>
                <a:gd name="T12" fmla="*/ 0 60000 65536"/>
                <a:gd name="T13" fmla="*/ 0 60000 65536"/>
                <a:gd name="T14" fmla="*/ 0 60000 65536"/>
                <a:gd name="T15" fmla="*/ 0 w 25"/>
                <a:gd name="T16" fmla="*/ 0 h 4"/>
                <a:gd name="T17" fmla="*/ 25 w 25"/>
                <a:gd name="T18" fmla="*/ 4 h 4"/>
              </a:gdLst>
              <a:ahLst/>
              <a:cxnLst>
                <a:cxn ang="T10">
                  <a:pos x="T0" y="T1"/>
                </a:cxn>
                <a:cxn ang="T11">
                  <a:pos x="T2" y="T3"/>
                </a:cxn>
                <a:cxn ang="T12">
                  <a:pos x="T4" y="T5"/>
                </a:cxn>
                <a:cxn ang="T13">
                  <a:pos x="T6" y="T7"/>
                </a:cxn>
                <a:cxn ang="T14">
                  <a:pos x="T8" y="T9"/>
                </a:cxn>
              </a:cxnLst>
              <a:rect l="T15" t="T16" r="T17" b="T18"/>
              <a:pathLst>
                <a:path w="25" h="4">
                  <a:moveTo>
                    <a:pt x="25" y="2"/>
                  </a:moveTo>
                  <a:cubicBezTo>
                    <a:pt x="20" y="0"/>
                    <a:pt x="15" y="0"/>
                    <a:pt x="10" y="0"/>
                  </a:cubicBezTo>
                  <a:cubicBezTo>
                    <a:pt x="7" y="1"/>
                    <a:pt x="4" y="1"/>
                    <a:pt x="1" y="2"/>
                  </a:cubicBezTo>
                  <a:cubicBezTo>
                    <a:pt x="1" y="1"/>
                    <a:pt x="0" y="2"/>
                    <a:pt x="0" y="2"/>
                  </a:cubicBezTo>
                  <a:cubicBezTo>
                    <a:pt x="0" y="3"/>
                    <a:pt x="0" y="4"/>
                    <a:pt x="0" y="4"/>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4" name="Freeform 567"/>
            <p:cNvSpPr/>
            <p:nvPr/>
          </p:nvSpPr>
          <p:spPr bwMode="auto">
            <a:xfrm>
              <a:off x="0" y="0"/>
              <a:ext cx="430213" cy="257175"/>
            </a:xfrm>
            <a:custGeom>
              <a:avLst/>
              <a:gdLst>
                <a:gd name="T0" fmla="*/ 0 w 35"/>
                <a:gd name="T1" fmla="*/ 0 h 21"/>
                <a:gd name="T2" fmla="*/ 86043 w 35"/>
                <a:gd name="T3" fmla="*/ 110218 h 21"/>
                <a:gd name="T4" fmla="*/ 258128 w 35"/>
                <a:gd name="T5" fmla="*/ 146957 h 21"/>
                <a:gd name="T6" fmla="*/ 430213 w 35"/>
                <a:gd name="T7" fmla="*/ 257175 h 21"/>
                <a:gd name="T8" fmla="*/ 0 60000 65536"/>
                <a:gd name="T9" fmla="*/ 0 60000 65536"/>
                <a:gd name="T10" fmla="*/ 0 60000 65536"/>
                <a:gd name="T11" fmla="*/ 0 60000 65536"/>
                <a:gd name="T12" fmla="*/ 0 w 35"/>
                <a:gd name="T13" fmla="*/ 0 h 21"/>
                <a:gd name="T14" fmla="*/ 35 w 35"/>
                <a:gd name="T15" fmla="*/ 21 h 21"/>
              </a:gdLst>
              <a:ahLst/>
              <a:cxnLst>
                <a:cxn ang="T8">
                  <a:pos x="T0" y="T1"/>
                </a:cxn>
                <a:cxn ang="T9">
                  <a:pos x="T2" y="T3"/>
                </a:cxn>
                <a:cxn ang="T10">
                  <a:pos x="T4" y="T5"/>
                </a:cxn>
                <a:cxn ang="T11">
                  <a:pos x="T6" y="T7"/>
                </a:cxn>
              </a:cxnLst>
              <a:rect l="T12" t="T13" r="T14" b="T15"/>
              <a:pathLst>
                <a:path w="35" h="21">
                  <a:moveTo>
                    <a:pt x="0" y="0"/>
                  </a:moveTo>
                  <a:cubicBezTo>
                    <a:pt x="0" y="4"/>
                    <a:pt x="3" y="8"/>
                    <a:pt x="7" y="9"/>
                  </a:cubicBezTo>
                  <a:cubicBezTo>
                    <a:pt x="11" y="12"/>
                    <a:pt x="16" y="13"/>
                    <a:pt x="21" y="12"/>
                  </a:cubicBezTo>
                  <a:cubicBezTo>
                    <a:pt x="25" y="16"/>
                    <a:pt x="30" y="19"/>
                    <a:pt x="35" y="2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08" name="Group 64"/>
          <p:cNvGrpSpPr/>
          <p:nvPr/>
        </p:nvGrpSpPr>
        <p:grpSpPr bwMode="auto">
          <a:xfrm>
            <a:off x="3043238" y="3008313"/>
            <a:ext cx="2801937" cy="504825"/>
            <a:chOff x="0" y="0"/>
            <a:chExt cx="2801938" cy="504825"/>
          </a:xfrm>
        </p:grpSpPr>
        <p:sp>
          <p:nvSpPr>
            <p:cNvPr id="18538" name="Freeform 445"/>
            <p:cNvSpPr/>
            <p:nvPr/>
          </p:nvSpPr>
          <p:spPr bwMode="auto">
            <a:xfrm>
              <a:off x="577850" y="406400"/>
              <a:ext cx="25400" cy="49213"/>
            </a:xfrm>
            <a:custGeom>
              <a:avLst/>
              <a:gdLst>
                <a:gd name="T0" fmla="*/ 0 w 2"/>
                <a:gd name="T1" fmla="*/ 49213 h 4"/>
                <a:gd name="T2" fmla="*/ 12700 w 2"/>
                <a:gd name="T3" fmla="*/ 0 h 4"/>
                <a:gd name="T4" fmla="*/ 0 60000 65536"/>
                <a:gd name="T5" fmla="*/ 0 60000 65536"/>
                <a:gd name="T6" fmla="*/ 0 w 2"/>
                <a:gd name="T7" fmla="*/ 0 h 4"/>
                <a:gd name="T8" fmla="*/ 2 w 2"/>
                <a:gd name="T9" fmla="*/ 4 h 4"/>
              </a:gdLst>
              <a:ahLst/>
              <a:cxnLst>
                <a:cxn ang="T4">
                  <a:pos x="T0" y="T1"/>
                </a:cxn>
                <a:cxn ang="T5">
                  <a:pos x="T2" y="T3"/>
                </a:cxn>
              </a:cxnLst>
              <a:rect l="T6" t="T7" r="T8" b="T9"/>
              <a:pathLst>
                <a:path w="2" h="4">
                  <a:moveTo>
                    <a:pt x="0" y="4"/>
                  </a:moveTo>
                  <a:cubicBezTo>
                    <a:pt x="1" y="3"/>
                    <a:pt x="2" y="1"/>
                    <a:pt x="1"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9" name="Freeform 446"/>
            <p:cNvSpPr/>
            <p:nvPr/>
          </p:nvSpPr>
          <p:spPr bwMode="auto">
            <a:xfrm>
              <a:off x="577850" y="344487"/>
              <a:ext cx="12700" cy="61913"/>
            </a:xfrm>
            <a:custGeom>
              <a:avLst/>
              <a:gdLst>
                <a:gd name="T0" fmla="*/ 0 w 1"/>
                <a:gd name="T1" fmla="*/ 0 h 5"/>
                <a:gd name="T2" fmla="*/ 12700 w 1"/>
                <a:gd name="T3" fmla="*/ 61913 h 5"/>
                <a:gd name="T4" fmla="*/ 0 60000 65536"/>
                <a:gd name="T5" fmla="*/ 0 60000 65536"/>
                <a:gd name="T6" fmla="*/ 0 w 1"/>
                <a:gd name="T7" fmla="*/ 0 h 5"/>
                <a:gd name="T8" fmla="*/ 1 w 1"/>
                <a:gd name="T9" fmla="*/ 5 h 5"/>
              </a:gdLst>
              <a:ahLst/>
              <a:cxnLst>
                <a:cxn ang="T4">
                  <a:pos x="T0" y="T1"/>
                </a:cxn>
                <a:cxn ang="T5">
                  <a:pos x="T2" y="T3"/>
                </a:cxn>
              </a:cxnLst>
              <a:rect l="T6" t="T7" r="T8" b="T9"/>
              <a:pathLst>
                <a:path w="1" h="5">
                  <a:moveTo>
                    <a:pt x="0" y="0"/>
                  </a:moveTo>
                  <a:cubicBezTo>
                    <a:pt x="0" y="2"/>
                    <a:pt x="1" y="3"/>
                    <a:pt x="1"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0" name="Freeform 447"/>
            <p:cNvSpPr/>
            <p:nvPr/>
          </p:nvSpPr>
          <p:spPr bwMode="auto">
            <a:xfrm>
              <a:off x="577850" y="282575"/>
              <a:ext cx="49213" cy="61913"/>
            </a:xfrm>
            <a:custGeom>
              <a:avLst/>
              <a:gdLst>
                <a:gd name="T0" fmla="*/ 0 w 4"/>
                <a:gd name="T1" fmla="*/ 61913 h 5"/>
                <a:gd name="T2" fmla="*/ 49213 w 4"/>
                <a:gd name="T3" fmla="*/ 0 h 5"/>
                <a:gd name="T4" fmla="*/ 0 60000 65536"/>
                <a:gd name="T5" fmla="*/ 0 60000 65536"/>
                <a:gd name="T6" fmla="*/ 0 w 4"/>
                <a:gd name="T7" fmla="*/ 0 h 5"/>
                <a:gd name="T8" fmla="*/ 4 w 4"/>
                <a:gd name="T9" fmla="*/ 5 h 5"/>
              </a:gdLst>
              <a:ahLst/>
              <a:cxnLst>
                <a:cxn ang="T4">
                  <a:pos x="T0" y="T1"/>
                </a:cxn>
                <a:cxn ang="T5">
                  <a:pos x="T2" y="T3"/>
                </a:cxn>
              </a:cxnLst>
              <a:rect l="T6" t="T7" r="T8" b="T9"/>
              <a:pathLst>
                <a:path w="4" h="5">
                  <a:moveTo>
                    <a:pt x="0" y="5"/>
                  </a:moveTo>
                  <a:cubicBezTo>
                    <a:pt x="1" y="4"/>
                    <a:pt x="3" y="2"/>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1" name="Freeform 448"/>
            <p:cNvSpPr/>
            <p:nvPr/>
          </p:nvSpPr>
          <p:spPr bwMode="auto">
            <a:xfrm>
              <a:off x="2384425" y="222250"/>
              <a:ext cx="209550" cy="49213"/>
            </a:xfrm>
            <a:custGeom>
              <a:avLst/>
              <a:gdLst>
                <a:gd name="T0" fmla="*/ 0 w 17"/>
                <a:gd name="T1" fmla="*/ 49213 h 4"/>
                <a:gd name="T2" fmla="*/ 209550 w 17"/>
                <a:gd name="T3" fmla="*/ 0 h 4"/>
                <a:gd name="T4" fmla="*/ 0 60000 65536"/>
                <a:gd name="T5" fmla="*/ 0 60000 65536"/>
                <a:gd name="T6" fmla="*/ 0 w 17"/>
                <a:gd name="T7" fmla="*/ 0 h 4"/>
                <a:gd name="T8" fmla="*/ 17 w 17"/>
                <a:gd name="T9" fmla="*/ 4 h 4"/>
              </a:gdLst>
              <a:ahLst/>
              <a:cxnLst>
                <a:cxn ang="T4">
                  <a:pos x="T0" y="T1"/>
                </a:cxn>
                <a:cxn ang="T5">
                  <a:pos x="T2" y="T3"/>
                </a:cxn>
              </a:cxnLst>
              <a:rect l="T6" t="T7" r="T8" b="T9"/>
              <a:pathLst>
                <a:path w="17" h="4">
                  <a:moveTo>
                    <a:pt x="0" y="4"/>
                  </a:moveTo>
                  <a:cubicBezTo>
                    <a:pt x="6" y="4"/>
                    <a:pt x="12" y="2"/>
                    <a:pt x="17"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2" name="Freeform 449"/>
            <p:cNvSpPr/>
            <p:nvPr/>
          </p:nvSpPr>
          <p:spPr bwMode="auto">
            <a:xfrm>
              <a:off x="2617787" y="233362"/>
              <a:ext cx="134938" cy="209550"/>
            </a:xfrm>
            <a:custGeom>
              <a:avLst/>
              <a:gdLst>
                <a:gd name="T0" fmla="*/ 0 w 11"/>
                <a:gd name="T1" fmla="*/ 209550 h 17"/>
                <a:gd name="T2" fmla="*/ 134938 w 11"/>
                <a:gd name="T3" fmla="*/ 0 h 17"/>
                <a:gd name="T4" fmla="*/ 0 60000 65536"/>
                <a:gd name="T5" fmla="*/ 0 60000 65536"/>
                <a:gd name="T6" fmla="*/ 0 w 11"/>
                <a:gd name="T7" fmla="*/ 0 h 17"/>
                <a:gd name="T8" fmla="*/ 11 w 11"/>
                <a:gd name="T9" fmla="*/ 17 h 17"/>
              </a:gdLst>
              <a:ahLst/>
              <a:cxnLst>
                <a:cxn ang="T4">
                  <a:pos x="T0" y="T1"/>
                </a:cxn>
                <a:cxn ang="T5">
                  <a:pos x="T2" y="T3"/>
                </a:cxn>
              </a:cxnLst>
              <a:rect l="T6" t="T7" r="T8" b="T9"/>
              <a:pathLst>
                <a:path w="11" h="17">
                  <a:moveTo>
                    <a:pt x="0" y="17"/>
                  </a:moveTo>
                  <a:cubicBezTo>
                    <a:pt x="6" y="13"/>
                    <a:pt x="10" y="7"/>
                    <a:pt x="11"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3" name="Freeform 450"/>
            <p:cNvSpPr/>
            <p:nvPr/>
          </p:nvSpPr>
          <p:spPr bwMode="auto">
            <a:xfrm>
              <a:off x="2752725" y="0"/>
              <a:ext cx="49213" cy="233363"/>
            </a:xfrm>
            <a:custGeom>
              <a:avLst/>
              <a:gdLst>
                <a:gd name="T0" fmla="*/ 0 w 4"/>
                <a:gd name="T1" fmla="*/ 233363 h 19"/>
                <a:gd name="T2" fmla="*/ 36910 w 4"/>
                <a:gd name="T3" fmla="*/ 0 h 19"/>
                <a:gd name="T4" fmla="*/ 0 60000 65536"/>
                <a:gd name="T5" fmla="*/ 0 60000 65536"/>
                <a:gd name="T6" fmla="*/ 0 w 4"/>
                <a:gd name="T7" fmla="*/ 0 h 19"/>
                <a:gd name="T8" fmla="*/ 4 w 4"/>
                <a:gd name="T9" fmla="*/ 19 h 19"/>
              </a:gdLst>
              <a:ahLst/>
              <a:cxnLst>
                <a:cxn ang="T4">
                  <a:pos x="T0" y="T1"/>
                </a:cxn>
                <a:cxn ang="T5">
                  <a:pos x="T2" y="T3"/>
                </a:cxn>
              </a:cxnLst>
              <a:rect l="T6" t="T7" r="T8" b="T9"/>
              <a:pathLst>
                <a:path w="4" h="19">
                  <a:moveTo>
                    <a:pt x="0" y="19"/>
                  </a:moveTo>
                  <a:cubicBezTo>
                    <a:pt x="3" y="13"/>
                    <a:pt x="4" y="7"/>
                    <a:pt x="3"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4" name="Freeform 456"/>
            <p:cNvSpPr/>
            <p:nvPr/>
          </p:nvSpPr>
          <p:spPr bwMode="auto">
            <a:xfrm>
              <a:off x="515937" y="209550"/>
              <a:ext cx="74613" cy="184150"/>
            </a:xfrm>
            <a:custGeom>
              <a:avLst/>
              <a:gdLst>
                <a:gd name="T0" fmla="*/ 0 w 6"/>
                <a:gd name="T1" fmla="*/ 184150 h 15"/>
                <a:gd name="T2" fmla="*/ 74613 w 6"/>
                <a:gd name="T3" fmla="*/ 0 h 15"/>
                <a:gd name="T4" fmla="*/ 0 60000 65536"/>
                <a:gd name="T5" fmla="*/ 0 60000 65536"/>
                <a:gd name="T6" fmla="*/ 0 w 6"/>
                <a:gd name="T7" fmla="*/ 0 h 15"/>
                <a:gd name="T8" fmla="*/ 6 w 6"/>
                <a:gd name="T9" fmla="*/ 15 h 15"/>
              </a:gdLst>
              <a:ahLst/>
              <a:cxnLst>
                <a:cxn ang="T4">
                  <a:pos x="T0" y="T1"/>
                </a:cxn>
                <a:cxn ang="T5">
                  <a:pos x="T2" y="T3"/>
                </a:cxn>
              </a:cxnLst>
              <a:rect l="T6" t="T7" r="T8" b="T9"/>
              <a:pathLst>
                <a:path w="6" h="15">
                  <a:moveTo>
                    <a:pt x="0" y="15"/>
                  </a:moveTo>
                  <a:cubicBezTo>
                    <a:pt x="2" y="10"/>
                    <a:pt x="4" y="5"/>
                    <a:pt x="6"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5" name="Freeform 457"/>
            <p:cNvSpPr/>
            <p:nvPr/>
          </p:nvSpPr>
          <p:spPr bwMode="auto">
            <a:xfrm>
              <a:off x="393700" y="258762"/>
              <a:ext cx="122238" cy="160338"/>
            </a:xfrm>
            <a:custGeom>
              <a:avLst/>
              <a:gdLst>
                <a:gd name="T0" fmla="*/ 0 w 10"/>
                <a:gd name="T1" fmla="*/ 160338 h 13"/>
                <a:gd name="T2" fmla="*/ 122238 w 10"/>
                <a:gd name="T3" fmla="*/ 0 h 13"/>
                <a:gd name="T4" fmla="*/ 0 60000 65536"/>
                <a:gd name="T5" fmla="*/ 0 60000 65536"/>
                <a:gd name="T6" fmla="*/ 0 w 10"/>
                <a:gd name="T7" fmla="*/ 0 h 13"/>
                <a:gd name="T8" fmla="*/ 10 w 10"/>
                <a:gd name="T9" fmla="*/ 13 h 13"/>
              </a:gdLst>
              <a:ahLst/>
              <a:cxnLst>
                <a:cxn ang="T4">
                  <a:pos x="T0" y="T1"/>
                </a:cxn>
                <a:cxn ang="T5">
                  <a:pos x="T2" y="T3"/>
                </a:cxn>
              </a:cxnLst>
              <a:rect l="T6" t="T7" r="T8" b="T9"/>
              <a:pathLst>
                <a:path w="10" h="13">
                  <a:moveTo>
                    <a:pt x="0" y="13"/>
                  </a:moveTo>
                  <a:cubicBezTo>
                    <a:pt x="4" y="10"/>
                    <a:pt x="8" y="5"/>
                    <a:pt x="1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6" name="Freeform 458"/>
            <p:cNvSpPr/>
            <p:nvPr/>
          </p:nvSpPr>
          <p:spPr bwMode="auto">
            <a:xfrm>
              <a:off x="479425" y="282575"/>
              <a:ext cx="123825" cy="147638"/>
            </a:xfrm>
            <a:custGeom>
              <a:avLst/>
              <a:gdLst>
                <a:gd name="T0" fmla="*/ 0 w 10"/>
                <a:gd name="T1" fmla="*/ 147638 h 12"/>
                <a:gd name="T2" fmla="*/ 123825 w 10"/>
                <a:gd name="T3" fmla="*/ 0 h 12"/>
                <a:gd name="T4" fmla="*/ 0 60000 65536"/>
                <a:gd name="T5" fmla="*/ 0 60000 65536"/>
                <a:gd name="T6" fmla="*/ 0 w 10"/>
                <a:gd name="T7" fmla="*/ 0 h 12"/>
                <a:gd name="T8" fmla="*/ 10 w 10"/>
                <a:gd name="T9" fmla="*/ 12 h 12"/>
              </a:gdLst>
              <a:ahLst/>
              <a:cxnLst>
                <a:cxn ang="T4">
                  <a:pos x="T0" y="T1"/>
                </a:cxn>
                <a:cxn ang="T5">
                  <a:pos x="T2" y="T3"/>
                </a:cxn>
              </a:cxnLst>
              <a:rect l="T6" t="T7" r="T8" b="T9"/>
              <a:pathLst>
                <a:path w="10" h="12">
                  <a:moveTo>
                    <a:pt x="0" y="12"/>
                  </a:moveTo>
                  <a:cubicBezTo>
                    <a:pt x="3" y="8"/>
                    <a:pt x="7" y="4"/>
                    <a:pt x="1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7" name="Freeform 459"/>
            <p:cNvSpPr/>
            <p:nvPr/>
          </p:nvSpPr>
          <p:spPr bwMode="auto">
            <a:xfrm>
              <a:off x="0" y="233362"/>
              <a:ext cx="222250" cy="222250"/>
            </a:xfrm>
            <a:custGeom>
              <a:avLst/>
              <a:gdLst>
                <a:gd name="T0" fmla="*/ 0 w 18"/>
                <a:gd name="T1" fmla="*/ 0 h 18"/>
                <a:gd name="T2" fmla="*/ 222250 w 18"/>
                <a:gd name="T3" fmla="*/ 222250 h 18"/>
                <a:gd name="T4" fmla="*/ 0 60000 65536"/>
                <a:gd name="T5" fmla="*/ 0 60000 65536"/>
                <a:gd name="T6" fmla="*/ 0 w 18"/>
                <a:gd name="T7" fmla="*/ 0 h 18"/>
                <a:gd name="T8" fmla="*/ 18 w 18"/>
                <a:gd name="T9" fmla="*/ 18 h 18"/>
              </a:gdLst>
              <a:ahLst/>
              <a:cxnLst>
                <a:cxn ang="T4">
                  <a:pos x="T0" y="T1"/>
                </a:cxn>
                <a:cxn ang="T5">
                  <a:pos x="T2" y="T3"/>
                </a:cxn>
              </a:cxnLst>
              <a:rect l="T6" t="T7" r="T8" b="T9"/>
              <a:pathLst>
                <a:path w="18" h="18">
                  <a:moveTo>
                    <a:pt x="0" y="0"/>
                  </a:moveTo>
                  <a:cubicBezTo>
                    <a:pt x="5" y="7"/>
                    <a:pt x="10" y="13"/>
                    <a:pt x="18" y="18"/>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8" name="Freeform 568"/>
            <p:cNvSpPr/>
            <p:nvPr/>
          </p:nvSpPr>
          <p:spPr bwMode="auto">
            <a:xfrm>
              <a:off x="2138362" y="369887"/>
              <a:ext cx="479425" cy="134938"/>
            </a:xfrm>
            <a:custGeom>
              <a:avLst/>
              <a:gdLst>
                <a:gd name="T0" fmla="*/ 0 w 39"/>
                <a:gd name="T1" fmla="*/ 134938 h 11"/>
                <a:gd name="T2" fmla="*/ 24586 w 39"/>
                <a:gd name="T3" fmla="*/ 49068 h 11"/>
                <a:gd name="T4" fmla="*/ 98344 w 39"/>
                <a:gd name="T5" fmla="*/ 12267 h 11"/>
                <a:gd name="T6" fmla="*/ 221273 w 39"/>
                <a:gd name="T7" fmla="*/ 0 h 11"/>
                <a:gd name="T8" fmla="*/ 479425 w 39"/>
                <a:gd name="T9" fmla="*/ 73603 h 11"/>
                <a:gd name="T10" fmla="*/ 0 60000 65536"/>
                <a:gd name="T11" fmla="*/ 0 60000 65536"/>
                <a:gd name="T12" fmla="*/ 0 60000 65536"/>
                <a:gd name="T13" fmla="*/ 0 60000 65536"/>
                <a:gd name="T14" fmla="*/ 0 60000 65536"/>
                <a:gd name="T15" fmla="*/ 0 w 39"/>
                <a:gd name="T16" fmla="*/ 0 h 11"/>
                <a:gd name="T17" fmla="*/ 39 w 39"/>
                <a:gd name="T18" fmla="*/ 11 h 11"/>
              </a:gdLst>
              <a:ahLst/>
              <a:cxnLst>
                <a:cxn ang="T10">
                  <a:pos x="T0" y="T1"/>
                </a:cxn>
                <a:cxn ang="T11">
                  <a:pos x="T2" y="T3"/>
                </a:cxn>
                <a:cxn ang="T12">
                  <a:pos x="T4" y="T5"/>
                </a:cxn>
                <a:cxn ang="T13">
                  <a:pos x="T6" y="T7"/>
                </a:cxn>
                <a:cxn ang="T14">
                  <a:pos x="T8" y="T9"/>
                </a:cxn>
              </a:cxnLst>
              <a:rect l="T15" t="T16" r="T17" b="T18"/>
              <a:pathLst>
                <a:path w="39" h="11">
                  <a:moveTo>
                    <a:pt x="0" y="11"/>
                  </a:moveTo>
                  <a:cubicBezTo>
                    <a:pt x="0" y="9"/>
                    <a:pt x="0" y="6"/>
                    <a:pt x="2" y="4"/>
                  </a:cubicBezTo>
                  <a:cubicBezTo>
                    <a:pt x="3" y="2"/>
                    <a:pt x="6" y="1"/>
                    <a:pt x="8" y="1"/>
                  </a:cubicBezTo>
                  <a:cubicBezTo>
                    <a:pt x="12" y="2"/>
                    <a:pt x="15" y="2"/>
                    <a:pt x="18" y="0"/>
                  </a:cubicBezTo>
                  <a:cubicBezTo>
                    <a:pt x="25" y="4"/>
                    <a:pt x="32" y="6"/>
                    <a:pt x="39" y="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20" name="Group 76"/>
          <p:cNvGrpSpPr/>
          <p:nvPr/>
        </p:nvGrpSpPr>
        <p:grpSpPr bwMode="auto">
          <a:xfrm>
            <a:off x="3535363" y="3463925"/>
            <a:ext cx="1744662" cy="1463675"/>
            <a:chOff x="0" y="0"/>
            <a:chExt cx="1744662" cy="1463675"/>
          </a:xfrm>
        </p:grpSpPr>
        <p:sp>
          <p:nvSpPr>
            <p:cNvPr id="18536" name="Freeform 569"/>
            <p:cNvSpPr/>
            <p:nvPr/>
          </p:nvSpPr>
          <p:spPr bwMode="auto">
            <a:xfrm>
              <a:off x="1547812" y="49213"/>
              <a:ext cx="196850" cy="1119188"/>
            </a:xfrm>
            <a:custGeom>
              <a:avLst/>
              <a:gdLst>
                <a:gd name="T0" fmla="*/ 98425 w 16"/>
                <a:gd name="T1" fmla="*/ 0 h 91"/>
                <a:gd name="T2" fmla="*/ 123031 w 16"/>
                <a:gd name="T3" fmla="*/ 442756 h 91"/>
                <a:gd name="T4" fmla="*/ 24606 w 16"/>
                <a:gd name="T5" fmla="*/ 762524 h 91"/>
                <a:gd name="T6" fmla="*/ 12303 w 16"/>
                <a:gd name="T7" fmla="*/ 836316 h 91"/>
                <a:gd name="T8" fmla="*/ 172244 w 16"/>
                <a:gd name="T9" fmla="*/ 1008499 h 91"/>
                <a:gd name="T10" fmla="*/ 184547 w 16"/>
                <a:gd name="T11" fmla="*/ 1119188 h 91"/>
                <a:gd name="T12" fmla="*/ 0 60000 65536"/>
                <a:gd name="T13" fmla="*/ 0 60000 65536"/>
                <a:gd name="T14" fmla="*/ 0 60000 65536"/>
                <a:gd name="T15" fmla="*/ 0 60000 65536"/>
                <a:gd name="T16" fmla="*/ 0 60000 65536"/>
                <a:gd name="T17" fmla="*/ 0 60000 65536"/>
                <a:gd name="T18" fmla="*/ 0 w 16"/>
                <a:gd name="T19" fmla="*/ 0 h 91"/>
                <a:gd name="T20" fmla="*/ 16 w 16"/>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6" h="91">
                  <a:moveTo>
                    <a:pt x="8" y="0"/>
                  </a:moveTo>
                  <a:cubicBezTo>
                    <a:pt x="8" y="12"/>
                    <a:pt x="9" y="24"/>
                    <a:pt x="10" y="36"/>
                  </a:cubicBezTo>
                  <a:cubicBezTo>
                    <a:pt x="9" y="45"/>
                    <a:pt x="7" y="54"/>
                    <a:pt x="2" y="62"/>
                  </a:cubicBezTo>
                  <a:cubicBezTo>
                    <a:pt x="1" y="64"/>
                    <a:pt x="0" y="66"/>
                    <a:pt x="1" y="68"/>
                  </a:cubicBezTo>
                  <a:cubicBezTo>
                    <a:pt x="6" y="72"/>
                    <a:pt x="11" y="76"/>
                    <a:pt x="14" y="82"/>
                  </a:cubicBezTo>
                  <a:cubicBezTo>
                    <a:pt x="15" y="85"/>
                    <a:pt x="16" y="88"/>
                    <a:pt x="15" y="9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7" name="Freeform 570"/>
            <p:cNvSpPr/>
            <p:nvPr/>
          </p:nvSpPr>
          <p:spPr bwMode="auto">
            <a:xfrm>
              <a:off x="0" y="0"/>
              <a:ext cx="122238" cy="1463675"/>
            </a:xfrm>
            <a:custGeom>
              <a:avLst/>
              <a:gdLst>
                <a:gd name="T0" fmla="*/ 85567 w 10"/>
                <a:gd name="T1" fmla="*/ 0 h 119"/>
                <a:gd name="T2" fmla="*/ 110014 w 10"/>
                <a:gd name="T3" fmla="*/ 824086 h 119"/>
                <a:gd name="T4" fmla="*/ 85567 w 10"/>
                <a:gd name="T5" fmla="*/ 1045482 h 119"/>
                <a:gd name="T6" fmla="*/ 36671 w 10"/>
                <a:gd name="T7" fmla="*/ 1168480 h 119"/>
                <a:gd name="T8" fmla="*/ 12224 w 10"/>
                <a:gd name="T9" fmla="*/ 1377576 h 119"/>
                <a:gd name="T10" fmla="*/ 24448 w 10"/>
                <a:gd name="T11" fmla="*/ 1426776 h 119"/>
                <a:gd name="T12" fmla="*/ 85567 w 10"/>
                <a:gd name="T13" fmla="*/ 1463675 h 119"/>
                <a:gd name="T14" fmla="*/ 0 60000 65536"/>
                <a:gd name="T15" fmla="*/ 0 60000 65536"/>
                <a:gd name="T16" fmla="*/ 0 60000 65536"/>
                <a:gd name="T17" fmla="*/ 0 60000 65536"/>
                <a:gd name="T18" fmla="*/ 0 60000 65536"/>
                <a:gd name="T19" fmla="*/ 0 60000 65536"/>
                <a:gd name="T20" fmla="*/ 0 60000 65536"/>
                <a:gd name="T21" fmla="*/ 0 w 10"/>
                <a:gd name="T22" fmla="*/ 0 h 119"/>
                <a:gd name="T23" fmla="*/ 10 w 10"/>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19">
                  <a:moveTo>
                    <a:pt x="7" y="0"/>
                  </a:moveTo>
                  <a:cubicBezTo>
                    <a:pt x="4" y="22"/>
                    <a:pt x="4" y="45"/>
                    <a:pt x="9" y="67"/>
                  </a:cubicBezTo>
                  <a:cubicBezTo>
                    <a:pt x="10" y="73"/>
                    <a:pt x="10" y="79"/>
                    <a:pt x="7" y="85"/>
                  </a:cubicBezTo>
                  <a:cubicBezTo>
                    <a:pt x="6" y="88"/>
                    <a:pt x="5" y="92"/>
                    <a:pt x="3" y="95"/>
                  </a:cubicBezTo>
                  <a:cubicBezTo>
                    <a:pt x="2" y="100"/>
                    <a:pt x="1" y="106"/>
                    <a:pt x="1" y="112"/>
                  </a:cubicBezTo>
                  <a:cubicBezTo>
                    <a:pt x="0" y="113"/>
                    <a:pt x="1" y="115"/>
                    <a:pt x="2" y="116"/>
                  </a:cubicBezTo>
                  <a:cubicBezTo>
                    <a:pt x="3" y="118"/>
                    <a:pt x="5" y="119"/>
                    <a:pt x="7" y="11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23" name="Group 79"/>
          <p:cNvGrpSpPr/>
          <p:nvPr/>
        </p:nvGrpSpPr>
        <p:grpSpPr bwMode="auto">
          <a:xfrm>
            <a:off x="6042025" y="5246688"/>
            <a:ext cx="712788" cy="1033462"/>
            <a:chOff x="0" y="0"/>
            <a:chExt cx="712788" cy="1033463"/>
          </a:xfrm>
        </p:grpSpPr>
        <p:sp>
          <p:nvSpPr>
            <p:cNvPr id="18510" name="Freeform 408"/>
            <p:cNvSpPr/>
            <p:nvPr/>
          </p:nvSpPr>
          <p:spPr bwMode="auto">
            <a:xfrm>
              <a:off x="246063" y="430212"/>
              <a:ext cx="61913" cy="87313"/>
            </a:xfrm>
            <a:custGeom>
              <a:avLst/>
              <a:gdLst>
                <a:gd name="T0" fmla="*/ 0 w 5"/>
                <a:gd name="T1" fmla="*/ 0 h 7"/>
                <a:gd name="T2" fmla="*/ 61913 w 5"/>
                <a:gd name="T3" fmla="*/ 87313 h 7"/>
                <a:gd name="T4" fmla="*/ 0 60000 65536"/>
                <a:gd name="T5" fmla="*/ 0 60000 65536"/>
                <a:gd name="T6" fmla="*/ 0 w 5"/>
                <a:gd name="T7" fmla="*/ 0 h 7"/>
                <a:gd name="T8" fmla="*/ 5 w 5"/>
                <a:gd name="T9" fmla="*/ 7 h 7"/>
              </a:gdLst>
              <a:ahLst/>
              <a:cxnLst>
                <a:cxn ang="T4">
                  <a:pos x="T0" y="T1"/>
                </a:cxn>
                <a:cxn ang="T5">
                  <a:pos x="T2" y="T3"/>
                </a:cxn>
              </a:cxnLst>
              <a:rect l="T6" t="T7" r="T8" b="T9"/>
              <a:pathLst>
                <a:path w="5" h="7">
                  <a:moveTo>
                    <a:pt x="0" y="0"/>
                  </a:moveTo>
                  <a:cubicBezTo>
                    <a:pt x="2" y="3"/>
                    <a:pt x="3" y="5"/>
                    <a:pt x="5"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1" name="Freeform 409"/>
            <p:cNvSpPr/>
            <p:nvPr/>
          </p:nvSpPr>
          <p:spPr bwMode="auto">
            <a:xfrm>
              <a:off x="49213" y="419100"/>
              <a:ext cx="74613" cy="98425"/>
            </a:xfrm>
            <a:custGeom>
              <a:avLst/>
              <a:gdLst>
                <a:gd name="T0" fmla="*/ 74613 w 6"/>
                <a:gd name="T1" fmla="*/ 98425 h 8"/>
                <a:gd name="T2" fmla="*/ 0 w 6"/>
                <a:gd name="T3" fmla="*/ 0 h 8"/>
                <a:gd name="T4" fmla="*/ 0 60000 65536"/>
                <a:gd name="T5" fmla="*/ 0 60000 65536"/>
                <a:gd name="T6" fmla="*/ 0 w 6"/>
                <a:gd name="T7" fmla="*/ 0 h 8"/>
                <a:gd name="T8" fmla="*/ 6 w 6"/>
                <a:gd name="T9" fmla="*/ 8 h 8"/>
              </a:gdLst>
              <a:ahLst/>
              <a:cxnLst>
                <a:cxn ang="T4">
                  <a:pos x="T0" y="T1"/>
                </a:cxn>
                <a:cxn ang="T5">
                  <a:pos x="T2" y="T3"/>
                </a:cxn>
              </a:cxnLst>
              <a:rect l="T6" t="T7" r="T8" b="T9"/>
              <a:pathLst>
                <a:path w="6" h="8">
                  <a:moveTo>
                    <a:pt x="6" y="8"/>
                  </a:moveTo>
                  <a:cubicBezTo>
                    <a:pt x="4" y="5"/>
                    <a:pt x="2" y="3"/>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2" name="Freeform 410"/>
            <p:cNvSpPr/>
            <p:nvPr/>
          </p:nvSpPr>
          <p:spPr bwMode="auto">
            <a:xfrm>
              <a:off x="173038" y="577850"/>
              <a:ext cx="60325" cy="85725"/>
            </a:xfrm>
            <a:custGeom>
              <a:avLst/>
              <a:gdLst>
                <a:gd name="T0" fmla="*/ 60325 w 5"/>
                <a:gd name="T1" fmla="*/ 85725 h 7"/>
                <a:gd name="T2" fmla="*/ 0 w 5"/>
                <a:gd name="T3" fmla="*/ 0 h 7"/>
                <a:gd name="T4" fmla="*/ 0 60000 65536"/>
                <a:gd name="T5" fmla="*/ 0 60000 65536"/>
                <a:gd name="T6" fmla="*/ 0 w 5"/>
                <a:gd name="T7" fmla="*/ 0 h 7"/>
                <a:gd name="T8" fmla="*/ 5 w 5"/>
                <a:gd name="T9" fmla="*/ 7 h 7"/>
              </a:gdLst>
              <a:ahLst/>
              <a:cxnLst>
                <a:cxn ang="T4">
                  <a:pos x="T0" y="T1"/>
                </a:cxn>
                <a:cxn ang="T5">
                  <a:pos x="T2" y="T3"/>
                </a:cxn>
              </a:cxnLst>
              <a:rect l="T6" t="T7" r="T8" b="T9"/>
              <a:pathLst>
                <a:path w="5" h="7">
                  <a:moveTo>
                    <a:pt x="5" y="7"/>
                  </a:moveTo>
                  <a:cubicBezTo>
                    <a:pt x="4" y="4"/>
                    <a:pt x="2" y="2"/>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3" name="Freeform 411"/>
            <p:cNvSpPr/>
            <p:nvPr/>
          </p:nvSpPr>
          <p:spPr bwMode="auto">
            <a:xfrm>
              <a:off x="357188" y="590550"/>
              <a:ext cx="36513" cy="49213"/>
            </a:xfrm>
            <a:custGeom>
              <a:avLst/>
              <a:gdLst>
                <a:gd name="T0" fmla="*/ 0 w 3"/>
                <a:gd name="T1" fmla="*/ 0 h 4"/>
                <a:gd name="T2" fmla="*/ 36513 w 3"/>
                <a:gd name="T3" fmla="*/ 49213 h 4"/>
                <a:gd name="T4" fmla="*/ 0 60000 65536"/>
                <a:gd name="T5" fmla="*/ 0 60000 65536"/>
                <a:gd name="T6" fmla="*/ 0 w 3"/>
                <a:gd name="T7" fmla="*/ 0 h 4"/>
                <a:gd name="T8" fmla="*/ 3 w 3"/>
                <a:gd name="T9" fmla="*/ 4 h 4"/>
              </a:gdLst>
              <a:ahLst/>
              <a:cxnLst>
                <a:cxn ang="T4">
                  <a:pos x="T0" y="T1"/>
                </a:cxn>
                <a:cxn ang="T5">
                  <a:pos x="T2" y="T3"/>
                </a:cxn>
              </a:cxnLst>
              <a:rect l="T6" t="T7" r="T8" b="T9"/>
              <a:pathLst>
                <a:path w="3" h="4">
                  <a:moveTo>
                    <a:pt x="0" y="0"/>
                  </a:moveTo>
                  <a:cubicBezTo>
                    <a:pt x="1" y="1"/>
                    <a:pt x="2" y="2"/>
                    <a:pt x="3" y="4"/>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4" name="Line 412"/>
            <p:cNvSpPr>
              <a:spLocks noChangeShapeType="1"/>
            </p:cNvSpPr>
            <p:nvPr/>
          </p:nvSpPr>
          <p:spPr bwMode="auto">
            <a:xfrm flipH="1" flipV="1">
              <a:off x="209550" y="331787"/>
              <a:ext cx="61913" cy="6191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15" name="Freeform 413"/>
            <p:cNvSpPr/>
            <p:nvPr/>
          </p:nvSpPr>
          <p:spPr bwMode="auto">
            <a:xfrm>
              <a:off x="87313" y="566737"/>
              <a:ext cx="60325" cy="73025"/>
            </a:xfrm>
            <a:custGeom>
              <a:avLst/>
              <a:gdLst>
                <a:gd name="T0" fmla="*/ 12065 w 5"/>
                <a:gd name="T1" fmla="*/ 0 h 6"/>
                <a:gd name="T2" fmla="*/ 12065 w 5"/>
                <a:gd name="T3" fmla="*/ 48683 h 6"/>
                <a:gd name="T4" fmla="*/ 60325 w 5"/>
                <a:gd name="T5" fmla="*/ 60854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1" y="0"/>
                  </a:moveTo>
                  <a:cubicBezTo>
                    <a:pt x="0" y="1"/>
                    <a:pt x="0" y="3"/>
                    <a:pt x="1" y="4"/>
                  </a:cubicBezTo>
                  <a:cubicBezTo>
                    <a:pt x="2" y="5"/>
                    <a:pt x="4" y="6"/>
                    <a:pt x="5"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6" name="Line 414"/>
            <p:cNvSpPr>
              <a:spLocks noChangeShapeType="1"/>
            </p:cNvSpPr>
            <p:nvPr/>
          </p:nvSpPr>
          <p:spPr bwMode="auto">
            <a:xfrm flipV="1">
              <a:off x="98425" y="331787"/>
              <a:ext cx="111125" cy="23495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17" name="Line 415"/>
            <p:cNvSpPr>
              <a:spLocks noChangeShapeType="1"/>
            </p:cNvSpPr>
            <p:nvPr/>
          </p:nvSpPr>
          <p:spPr bwMode="auto">
            <a:xfrm flipV="1">
              <a:off x="147638" y="393700"/>
              <a:ext cx="123825" cy="2333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18" name="Freeform 416"/>
            <p:cNvSpPr/>
            <p:nvPr/>
          </p:nvSpPr>
          <p:spPr bwMode="auto">
            <a:xfrm>
              <a:off x="209550" y="701675"/>
              <a:ext cx="61913" cy="73025"/>
            </a:xfrm>
            <a:custGeom>
              <a:avLst/>
              <a:gdLst>
                <a:gd name="T0" fmla="*/ 12383 w 5"/>
                <a:gd name="T1" fmla="*/ 0 h 6"/>
                <a:gd name="T2" fmla="*/ 12383 w 5"/>
                <a:gd name="T3" fmla="*/ 48683 h 6"/>
                <a:gd name="T4" fmla="*/ 61913 w 5"/>
                <a:gd name="T5" fmla="*/ 60854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1" y="0"/>
                  </a:moveTo>
                  <a:cubicBezTo>
                    <a:pt x="0" y="1"/>
                    <a:pt x="0" y="3"/>
                    <a:pt x="1" y="4"/>
                  </a:cubicBezTo>
                  <a:cubicBezTo>
                    <a:pt x="2" y="5"/>
                    <a:pt x="4" y="6"/>
                    <a:pt x="5"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9" name="Line 417"/>
            <p:cNvSpPr>
              <a:spLocks noChangeShapeType="1"/>
            </p:cNvSpPr>
            <p:nvPr/>
          </p:nvSpPr>
          <p:spPr bwMode="auto">
            <a:xfrm flipH="1" flipV="1">
              <a:off x="331788" y="468312"/>
              <a:ext cx="61913" cy="60325"/>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20" name="Line 418"/>
            <p:cNvSpPr>
              <a:spLocks noChangeShapeType="1"/>
            </p:cNvSpPr>
            <p:nvPr/>
          </p:nvSpPr>
          <p:spPr bwMode="auto">
            <a:xfrm flipV="1">
              <a:off x="271463" y="528637"/>
              <a:ext cx="122238" cy="2333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21" name="Line 419"/>
            <p:cNvSpPr>
              <a:spLocks noChangeShapeType="1"/>
            </p:cNvSpPr>
            <p:nvPr/>
          </p:nvSpPr>
          <p:spPr bwMode="auto">
            <a:xfrm flipV="1">
              <a:off x="222250" y="468312"/>
              <a:ext cx="109538" cy="2333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22" name="Freeform 420"/>
            <p:cNvSpPr/>
            <p:nvPr/>
          </p:nvSpPr>
          <p:spPr bwMode="auto">
            <a:xfrm>
              <a:off x="320675" y="860425"/>
              <a:ext cx="11113" cy="61913"/>
            </a:xfrm>
            <a:custGeom>
              <a:avLst/>
              <a:gdLst>
                <a:gd name="T0" fmla="*/ 0 w 1"/>
                <a:gd name="T1" fmla="*/ 0 h 5"/>
                <a:gd name="T2" fmla="*/ 11113 w 1"/>
                <a:gd name="T3" fmla="*/ 61913 h 5"/>
                <a:gd name="T4" fmla="*/ 0 60000 65536"/>
                <a:gd name="T5" fmla="*/ 0 60000 65536"/>
                <a:gd name="T6" fmla="*/ 0 w 1"/>
                <a:gd name="T7" fmla="*/ 0 h 5"/>
                <a:gd name="T8" fmla="*/ 1 w 1"/>
                <a:gd name="T9" fmla="*/ 5 h 5"/>
              </a:gdLst>
              <a:ahLst/>
              <a:cxnLst>
                <a:cxn ang="T4">
                  <a:pos x="T0" y="T1"/>
                </a:cxn>
                <a:cxn ang="T5">
                  <a:pos x="T2" y="T3"/>
                </a:cxn>
              </a:cxnLst>
              <a:rect l="T6" t="T7" r="T8" b="T9"/>
              <a:pathLst>
                <a:path w="1" h="5">
                  <a:moveTo>
                    <a:pt x="0" y="0"/>
                  </a:moveTo>
                  <a:cubicBezTo>
                    <a:pt x="0" y="2"/>
                    <a:pt x="0" y="3"/>
                    <a:pt x="1"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3" name="Freeform 421"/>
            <p:cNvSpPr/>
            <p:nvPr/>
          </p:nvSpPr>
          <p:spPr bwMode="auto">
            <a:xfrm>
              <a:off x="307975" y="750887"/>
              <a:ext cx="12700" cy="109538"/>
            </a:xfrm>
            <a:custGeom>
              <a:avLst/>
              <a:gdLst>
                <a:gd name="T0" fmla="*/ 12700 w 1"/>
                <a:gd name="T1" fmla="*/ 109538 h 9"/>
                <a:gd name="T2" fmla="*/ 0 w 1"/>
                <a:gd name="T3" fmla="*/ 0 h 9"/>
                <a:gd name="T4" fmla="*/ 0 60000 65536"/>
                <a:gd name="T5" fmla="*/ 0 60000 65536"/>
                <a:gd name="T6" fmla="*/ 0 w 1"/>
                <a:gd name="T7" fmla="*/ 0 h 9"/>
                <a:gd name="T8" fmla="*/ 1 w 1"/>
                <a:gd name="T9" fmla="*/ 9 h 9"/>
              </a:gdLst>
              <a:ahLst/>
              <a:cxnLst>
                <a:cxn ang="T4">
                  <a:pos x="T0" y="T1"/>
                </a:cxn>
                <a:cxn ang="T5">
                  <a:pos x="T2" y="T3"/>
                </a:cxn>
              </a:cxnLst>
              <a:rect l="T6" t="T7" r="T8" b="T9"/>
              <a:pathLst>
                <a:path w="1" h="9">
                  <a:moveTo>
                    <a:pt x="1" y="9"/>
                  </a:moveTo>
                  <a:cubicBezTo>
                    <a:pt x="1" y="6"/>
                    <a:pt x="1" y="3"/>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4" name="Freeform 422"/>
            <p:cNvSpPr/>
            <p:nvPr/>
          </p:nvSpPr>
          <p:spPr bwMode="auto">
            <a:xfrm>
              <a:off x="282575" y="725487"/>
              <a:ext cx="25400" cy="25400"/>
            </a:xfrm>
            <a:custGeom>
              <a:avLst/>
              <a:gdLst>
                <a:gd name="T0" fmla="*/ 25400 w 2"/>
                <a:gd name="T1" fmla="*/ 25400 h 2"/>
                <a:gd name="T2" fmla="*/ 0 w 2"/>
                <a:gd name="T3" fmla="*/ 0 h 2"/>
                <a:gd name="T4" fmla="*/ 0 60000 65536"/>
                <a:gd name="T5" fmla="*/ 0 60000 65536"/>
                <a:gd name="T6" fmla="*/ 0 w 2"/>
                <a:gd name="T7" fmla="*/ 0 h 2"/>
                <a:gd name="T8" fmla="*/ 2 w 2"/>
                <a:gd name="T9" fmla="*/ 2 h 2"/>
              </a:gdLst>
              <a:ahLst/>
              <a:cxnLst>
                <a:cxn ang="T4">
                  <a:pos x="T0" y="T1"/>
                </a:cxn>
                <a:cxn ang="T5">
                  <a:pos x="T2" y="T3"/>
                </a:cxn>
              </a:cxnLst>
              <a:rect l="T6" t="T7" r="T8" b="T9"/>
              <a:pathLst>
                <a:path w="2" h="2">
                  <a:moveTo>
                    <a:pt x="2" y="2"/>
                  </a:moveTo>
                  <a:cubicBezTo>
                    <a:pt x="1" y="1"/>
                    <a:pt x="1" y="1"/>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5" name="Freeform 423"/>
            <p:cNvSpPr/>
            <p:nvPr/>
          </p:nvSpPr>
          <p:spPr bwMode="auto">
            <a:xfrm>
              <a:off x="442913" y="639762"/>
              <a:ext cx="98425" cy="12700"/>
            </a:xfrm>
            <a:custGeom>
              <a:avLst/>
              <a:gdLst>
                <a:gd name="T0" fmla="*/ 98425 w 8"/>
                <a:gd name="T1" fmla="*/ 12700 h 1"/>
                <a:gd name="T2" fmla="*/ 0 w 8"/>
                <a:gd name="T3" fmla="*/ 0 h 1"/>
                <a:gd name="T4" fmla="*/ 0 60000 65536"/>
                <a:gd name="T5" fmla="*/ 0 60000 65536"/>
                <a:gd name="T6" fmla="*/ 0 w 8"/>
                <a:gd name="T7" fmla="*/ 0 h 1"/>
                <a:gd name="T8" fmla="*/ 8 w 8"/>
                <a:gd name="T9" fmla="*/ 1 h 1"/>
              </a:gdLst>
              <a:ahLst/>
              <a:cxnLst>
                <a:cxn ang="T4">
                  <a:pos x="T0" y="T1"/>
                </a:cxn>
                <a:cxn ang="T5">
                  <a:pos x="T2" y="T3"/>
                </a:cxn>
              </a:cxnLst>
              <a:rect l="T6" t="T7" r="T8" b="T9"/>
              <a:pathLst>
                <a:path w="8" h="1">
                  <a:moveTo>
                    <a:pt x="8" y="1"/>
                  </a:moveTo>
                  <a:cubicBezTo>
                    <a:pt x="5" y="0"/>
                    <a:pt x="3" y="0"/>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6" name="Freeform 424"/>
            <p:cNvSpPr/>
            <p:nvPr/>
          </p:nvSpPr>
          <p:spPr bwMode="auto">
            <a:xfrm>
              <a:off x="393700" y="639762"/>
              <a:ext cx="49213" cy="12700"/>
            </a:xfrm>
            <a:custGeom>
              <a:avLst/>
              <a:gdLst>
                <a:gd name="T0" fmla="*/ 0 w 4"/>
                <a:gd name="T1" fmla="*/ 0 h 1"/>
                <a:gd name="T2" fmla="*/ 49213 w 4"/>
                <a:gd name="T3" fmla="*/ 0 h 1"/>
                <a:gd name="T4" fmla="*/ 0 60000 65536"/>
                <a:gd name="T5" fmla="*/ 0 60000 65536"/>
                <a:gd name="T6" fmla="*/ 0 w 4"/>
                <a:gd name="T7" fmla="*/ 0 h 1"/>
                <a:gd name="T8" fmla="*/ 4 w 4"/>
                <a:gd name="T9" fmla="*/ 1 h 1"/>
              </a:gdLst>
              <a:ahLst/>
              <a:cxnLst>
                <a:cxn ang="T4">
                  <a:pos x="T0" y="T1"/>
                </a:cxn>
                <a:cxn ang="T5">
                  <a:pos x="T2" y="T3"/>
                </a:cxn>
              </a:cxnLst>
              <a:rect l="T6" t="T7" r="T8" b="T9"/>
              <a:pathLst>
                <a:path w="4" h="1">
                  <a:moveTo>
                    <a:pt x="0" y="0"/>
                  </a:moveTo>
                  <a:cubicBezTo>
                    <a:pt x="1" y="1"/>
                    <a:pt x="3" y="1"/>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7" name="Freeform 425"/>
            <p:cNvSpPr/>
            <p:nvPr/>
          </p:nvSpPr>
          <p:spPr bwMode="auto">
            <a:xfrm>
              <a:off x="123825" y="184150"/>
              <a:ext cx="73025" cy="173038"/>
            </a:xfrm>
            <a:custGeom>
              <a:avLst/>
              <a:gdLst>
                <a:gd name="T0" fmla="*/ 0 w 6"/>
                <a:gd name="T1" fmla="*/ 0 h 14"/>
                <a:gd name="T2" fmla="*/ 73025 w 6"/>
                <a:gd name="T3" fmla="*/ 173038 h 14"/>
                <a:gd name="T4" fmla="*/ 0 60000 65536"/>
                <a:gd name="T5" fmla="*/ 0 60000 65536"/>
                <a:gd name="T6" fmla="*/ 0 w 6"/>
                <a:gd name="T7" fmla="*/ 0 h 14"/>
                <a:gd name="T8" fmla="*/ 6 w 6"/>
                <a:gd name="T9" fmla="*/ 14 h 14"/>
              </a:gdLst>
              <a:ahLst/>
              <a:cxnLst>
                <a:cxn ang="T4">
                  <a:pos x="T0" y="T1"/>
                </a:cxn>
                <a:cxn ang="T5">
                  <a:pos x="T2" y="T3"/>
                </a:cxn>
              </a:cxnLst>
              <a:rect l="T6" t="T7" r="T8" b="T9"/>
              <a:pathLst>
                <a:path w="6" h="14">
                  <a:moveTo>
                    <a:pt x="0" y="0"/>
                  </a:moveTo>
                  <a:cubicBezTo>
                    <a:pt x="2" y="5"/>
                    <a:pt x="4" y="9"/>
                    <a:pt x="6" y="14"/>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8" name="Freeform 426"/>
            <p:cNvSpPr/>
            <p:nvPr/>
          </p:nvSpPr>
          <p:spPr bwMode="auto">
            <a:xfrm>
              <a:off x="381000" y="541337"/>
              <a:ext cx="246063" cy="455613"/>
            </a:xfrm>
            <a:custGeom>
              <a:avLst/>
              <a:gdLst>
                <a:gd name="T0" fmla="*/ 0 w 20"/>
                <a:gd name="T1" fmla="*/ 455613 h 37"/>
                <a:gd name="T2" fmla="*/ 172244 w 20"/>
                <a:gd name="T3" fmla="*/ 0 h 37"/>
                <a:gd name="T4" fmla="*/ 0 60000 65536"/>
                <a:gd name="T5" fmla="*/ 0 60000 65536"/>
                <a:gd name="T6" fmla="*/ 0 w 20"/>
                <a:gd name="T7" fmla="*/ 0 h 37"/>
                <a:gd name="T8" fmla="*/ 20 w 20"/>
                <a:gd name="T9" fmla="*/ 37 h 37"/>
              </a:gdLst>
              <a:ahLst/>
              <a:cxnLst>
                <a:cxn ang="T4">
                  <a:pos x="T0" y="T1"/>
                </a:cxn>
                <a:cxn ang="T5">
                  <a:pos x="T2" y="T3"/>
                </a:cxn>
              </a:cxnLst>
              <a:rect l="T6" t="T7" r="T8" b="T9"/>
              <a:pathLst>
                <a:path w="20" h="37">
                  <a:moveTo>
                    <a:pt x="0" y="37"/>
                  </a:moveTo>
                  <a:cubicBezTo>
                    <a:pt x="14" y="31"/>
                    <a:pt x="20" y="15"/>
                    <a:pt x="1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29" name="Freeform 427"/>
            <p:cNvSpPr/>
            <p:nvPr/>
          </p:nvSpPr>
          <p:spPr bwMode="auto">
            <a:xfrm>
              <a:off x="0" y="468312"/>
              <a:ext cx="320675" cy="479425"/>
            </a:xfrm>
            <a:custGeom>
              <a:avLst/>
              <a:gdLst>
                <a:gd name="T0" fmla="*/ 0 w 26"/>
                <a:gd name="T1" fmla="*/ 0 h 39"/>
                <a:gd name="T2" fmla="*/ 320675 w 26"/>
                <a:gd name="T3" fmla="*/ 479425 h 39"/>
                <a:gd name="T4" fmla="*/ 0 60000 65536"/>
                <a:gd name="T5" fmla="*/ 0 60000 65536"/>
                <a:gd name="T6" fmla="*/ 0 w 26"/>
                <a:gd name="T7" fmla="*/ 0 h 39"/>
                <a:gd name="T8" fmla="*/ 26 w 26"/>
                <a:gd name="T9" fmla="*/ 39 h 39"/>
              </a:gdLst>
              <a:ahLst/>
              <a:cxnLst>
                <a:cxn ang="T4">
                  <a:pos x="T0" y="T1"/>
                </a:cxn>
                <a:cxn ang="T5">
                  <a:pos x="T2" y="T3"/>
                </a:cxn>
              </a:cxnLst>
              <a:rect l="T6" t="T7" r="T8" b="T9"/>
              <a:pathLst>
                <a:path w="26" h="39">
                  <a:moveTo>
                    <a:pt x="0" y="0"/>
                  </a:moveTo>
                  <a:cubicBezTo>
                    <a:pt x="9" y="13"/>
                    <a:pt x="17" y="26"/>
                    <a:pt x="26" y="3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0" name="Freeform 428"/>
            <p:cNvSpPr/>
            <p:nvPr/>
          </p:nvSpPr>
          <p:spPr bwMode="auto">
            <a:xfrm>
              <a:off x="320675" y="947737"/>
              <a:ext cx="184150" cy="85725"/>
            </a:xfrm>
            <a:custGeom>
              <a:avLst/>
              <a:gdLst>
                <a:gd name="T0" fmla="*/ 0 w 15"/>
                <a:gd name="T1" fmla="*/ 0 h 7"/>
                <a:gd name="T2" fmla="*/ 184150 w 15"/>
                <a:gd name="T3" fmla="*/ 85725 h 7"/>
                <a:gd name="T4" fmla="*/ 0 60000 65536"/>
                <a:gd name="T5" fmla="*/ 0 60000 65536"/>
                <a:gd name="T6" fmla="*/ 0 w 15"/>
                <a:gd name="T7" fmla="*/ 0 h 7"/>
                <a:gd name="T8" fmla="*/ 15 w 15"/>
                <a:gd name="T9" fmla="*/ 7 h 7"/>
              </a:gdLst>
              <a:ahLst/>
              <a:cxnLst>
                <a:cxn ang="T4">
                  <a:pos x="T0" y="T1"/>
                </a:cxn>
                <a:cxn ang="T5">
                  <a:pos x="T2" y="T3"/>
                </a:cxn>
              </a:cxnLst>
              <a:rect l="T6" t="T7" r="T8" b="T9"/>
              <a:pathLst>
                <a:path w="15" h="7">
                  <a:moveTo>
                    <a:pt x="0" y="0"/>
                  </a:moveTo>
                  <a:cubicBezTo>
                    <a:pt x="4" y="4"/>
                    <a:pt x="9" y="7"/>
                    <a:pt x="15"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1" name="Freeform 429"/>
            <p:cNvSpPr/>
            <p:nvPr/>
          </p:nvSpPr>
          <p:spPr bwMode="auto">
            <a:xfrm>
              <a:off x="504825" y="898525"/>
              <a:ext cx="134938" cy="134938"/>
            </a:xfrm>
            <a:custGeom>
              <a:avLst/>
              <a:gdLst>
                <a:gd name="T0" fmla="*/ 0 w 11"/>
                <a:gd name="T1" fmla="*/ 134938 h 11"/>
                <a:gd name="T2" fmla="*/ 134938 w 11"/>
                <a:gd name="T3" fmla="*/ 0 h 11"/>
                <a:gd name="T4" fmla="*/ 0 60000 65536"/>
                <a:gd name="T5" fmla="*/ 0 60000 65536"/>
                <a:gd name="T6" fmla="*/ 0 w 11"/>
                <a:gd name="T7" fmla="*/ 0 h 11"/>
                <a:gd name="T8" fmla="*/ 11 w 11"/>
                <a:gd name="T9" fmla="*/ 11 h 11"/>
              </a:gdLst>
              <a:ahLst/>
              <a:cxnLst>
                <a:cxn ang="T4">
                  <a:pos x="T0" y="T1"/>
                </a:cxn>
                <a:cxn ang="T5">
                  <a:pos x="T2" y="T3"/>
                </a:cxn>
              </a:cxnLst>
              <a:rect l="T6" t="T7" r="T8" b="T9"/>
              <a:pathLst>
                <a:path w="11" h="11">
                  <a:moveTo>
                    <a:pt x="0" y="11"/>
                  </a:moveTo>
                  <a:cubicBezTo>
                    <a:pt x="6" y="10"/>
                    <a:pt x="10" y="6"/>
                    <a:pt x="11"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2" name="Freeform 430"/>
            <p:cNvSpPr/>
            <p:nvPr/>
          </p:nvSpPr>
          <p:spPr bwMode="auto">
            <a:xfrm>
              <a:off x="603250" y="455612"/>
              <a:ext cx="109538" cy="442913"/>
            </a:xfrm>
            <a:custGeom>
              <a:avLst/>
              <a:gdLst>
                <a:gd name="T0" fmla="*/ 36513 w 9"/>
                <a:gd name="T1" fmla="*/ 442913 h 36"/>
                <a:gd name="T2" fmla="*/ 0 w 9"/>
                <a:gd name="T3" fmla="*/ 0 h 36"/>
                <a:gd name="T4" fmla="*/ 0 60000 65536"/>
                <a:gd name="T5" fmla="*/ 0 60000 65536"/>
                <a:gd name="T6" fmla="*/ 0 w 9"/>
                <a:gd name="T7" fmla="*/ 0 h 36"/>
                <a:gd name="T8" fmla="*/ 9 w 9"/>
                <a:gd name="T9" fmla="*/ 36 h 36"/>
              </a:gdLst>
              <a:ahLst/>
              <a:cxnLst>
                <a:cxn ang="T4">
                  <a:pos x="T0" y="T1"/>
                </a:cxn>
                <a:cxn ang="T5">
                  <a:pos x="T2" y="T3"/>
                </a:cxn>
              </a:cxnLst>
              <a:rect l="T6" t="T7" r="T8" b="T9"/>
              <a:pathLst>
                <a:path w="9" h="36">
                  <a:moveTo>
                    <a:pt x="3" y="36"/>
                  </a:moveTo>
                  <a:cubicBezTo>
                    <a:pt x="9" y="24"/>
                    <a:pt x="8" y="10"/>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3" name="Freeform 431"/>
            <p:cNvSpPr/>
            <p:nvPr/>
          </p:nvSpPr>
          <p:spPr bwMode="auto">
            <a:xfrm>
              <a:off x="430213" y="295275"/>
              <a:ext cx="173038" cy="160338"/>
            </a:xfrm>
            <a:custGeom>
              <a:avLst/>
              <a:gdLst>
                <a:gd name="T0" fmla="*/ 0 w 14"/>
                <a:gd name="T1" fmla="*/ 0 h 13"/>
                <a:gd name="T2" fmla="*/ 173038 w 14"/>
                <a:gd name="T3" fmla="*/ 160338 h 13"/>
                <a:gd name="T4" fmla="*/ 0 60000 65536"/>
                <a:gd name="T5" fmla="*/ 0 60000 65536"/>
                <a:gd name="T6" fmla="*/ 0 w 14"/>
                <a:gd name="T7" fmla="*/ 0 h 13"/>
                <a:gd name="T8" fmla="*/ 14 w 14"/>
                <a:gd name="T9" fmla="*/ 13 h 13"/>
              </a:gdLst>
              <a:ahLst/>
              <a:cxnLst>
                <a:cxn ang="T4">
                  <a:pos x="T0" y="T1"/>
                </a:cxn>
                <a:cxn ang="T5">
                  <a:pos x="T2" y="T3"/>
                </a:cxn>
              </a:cxnLst>
              <a:rect l="T6" t="T7" r="T8" b="T9"/>
              <a:pathLst>
                <a:path w="14" h="13">
                  <a:moveTo>
                    <a:pt x="0" y="0"/>
                  </a:moveTo>
                  <a:cubicBezTo>
                    <a:pt x="3" y="6"/>
                    <a:pt x="8" y="11"/>
                    <a:pt x="14" y="1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4" name="Freeform 432"/>
            <p:cNvSpPr/>
            <p:nvPr/>
          </p:nvSpPr>
          <p:spPr bwMode="auto">
            <a:xfrm>
              <a:off x="295275" y="25400"/>
              <a:ext cx="134938" cy="269875"/>
            </a:xfrm>
            <a:custGeom>
              <a:avLst/>
              <a:gdLst>
                <a:gd name="T0" fmla="*/ 134938 w 11"/>
                <a:gd name="T1" fmla="*/ 269875 h 22"/>
                <a:gd name="T2" fmla="*/ 0 w 11"/>
                <a:gd name="T3" fmla="*/ 0 h 22"/>
                <a:gd name="T4" fmla="*/ 0 60000 65536"/>
                <a:gd name="T5" fmla="*/ 0 60000 65536"/>
                <a:gd name="T6" fmla="*/ 0 w 11"/>
                <a:gd name="T7" fmla="*/ 0 h 22"/>
                <a:gd name="T8" fmla="*/ 11 w 11"/>
                <a:gd name="T9" fmla="*/ 22 h 22"/>
              </a:gdLst>
              <a:ahLst/>
              <a:cxnLst>
                <a:cxn ang="T4">
                  <a:pos x="T0" y="T1"/>
                </a:cxn>
                <a:cxn ang="T5">
                  <a:pos x="T2" y="T3"/>
                </a:cxn>
              </a:cxnLst>
              <a:rect l="T6" t="T7" r="T8" b="T9"/>
              <a:pathLst>
                <a:path w="11" h="22">
                  <a:moveTo>
                    <a:pt x="11" y="22"/>
                  </a:moveTo>
                  <a:cubicBezTo>
                    <a:pt x="11" y="14"/>
                    <a:pt x="7" y="6"/>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5" name="Freeform 433"/>
            <p:cNvSpPr/>
            <p:nvPr/>
          </p:nvSpPr>
          <p:spPr bwMode="auto">
            <a:xfrm>
              <a:off x="123825" y="0"/>
              <a:ext cx="171450" cy="25400"/>
            </a:xfrm>
            <a:custGeom>
              <a:avLst/>
              <a:gdLst>
                <a:gd name="T0" fmla="*/ 0 w 14"/>
                <a:gd name="T1" fmla="*/ 0 h 2"/>
                <a:gd name="T2" fmla="*/ 171450 w 14"/>
                <a:gd name="T3" fmla="*/ 25400 h 2"/>
                <a:gd name="T4" fmla="*/ 0 60000 65536"/>
                <a:gd name="T5" fmla="*/ 0 60000 65536"/>
                <a:gd name="T6" fmla="*/ 0 w 14"/>
                <a:gd name="T7" fmla="*/ 0 h 2"/>
                <a:gd name="T8" fmla="*/ 14 w 14"/>
                <a:gd name="T9" fmla="*/ 2 h 2"/>
              </a:gdLst>
              <a:ahLst/>
              <a:cxnLst>
                <a:cxn ang="T4">
                  <a:pos x="T0" y="T1"/>
                </a:cxn>
                <a:cxn ang="T5">
                  <a:pos x="T2" y="T3"/>
                </a:cxn>
              </a:cxnLst>
              <a:rect l="T6" t="T7" r="T8" b="T9"/>
              <a:pathLst>
                <a:path w="14" h="2">
                  <a:moveTo>
                    <a:pt x="0" y="0"/>
                  </a:moveTo>
                  <a:cubicBezTo>
                    <a:pt x="5" y="2"/>
                    <a:pt x="9" y="2"/>
                    <a:pt x="14" y="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50" name="Group 106"/>
          <p:cNvGrpSpPr/>
          <p:nvPr/>
        </p:nvGrpSpPr>
        <p:grpSpPr bwMode="auto">
          <a:xfrm>
            <a:off x="4346575" y="4386263"/>
            <a:ext cx="1412875" cy="2471737"/>
            <a:chOff x="0" y="0"/>
            <a:chExt cx="1412876" cy="2471738"/>
          </a:xfrm>
        </p:grpSpPr>
        <p:sp>
          <p:nvSpPr>
            <p:cNvPr id="18502" name="Freeform 405"/>
            <p:cNvSpPr/>
            <p:nvPr/>
          </p:nvSpPr>
          <p:spPr bwMode="auto">
            <a:xfrm>
              <a:off x="663575" y="1782762"/>
              <a:ext cx="233363" cy="258763"/>
            </a:xfrm>
            <a:custGeom>
              <a:avLst/>
              <a:gdLst>
                <a:gd name="T0" fmla="*/ 0 w 19"/>
                <a:gd name="T1" fmla="*/ 258763 h 21"/>
                <a:gd name="T2" fmla="*/ 233363 w 19"/>
                <a:gd name="T3" fmla="*/ 0 h 21"/>
                <a:gd name="T4" fmla="*/ 0 60000 65536"/>
                <a:gd name="T5" fmla="*/ 0 60000 65536"/>
                <a:gd name="T6" fmla="*/ 0 w 19"/>
                <a:gd name="T7" fmla="*/ 0 h 21"/>
                <a:gd name="T8" fmla="*/ 19 w 19"/>
                <a:gd name="T9" fmla="*/ 21 h 21"/>
              </a:gdLst>
              <a:ahLst/>
              <a:cxnLst>
                <a:cxn ang="T4">
                  <a:pos x="T0" y="T1"/>
                </a:cxn>
                <a:cxn ang="T5">
                  <a:pos x="T2" y="T3"/>
                </a:cxn>
              </a:cxnLst>
              <a:rect l="T6" t="T7" r="T8" b="T9"/>
              <a:pathLst>
                <a:path w="19" h="21">
                  <a:moveTo>
                    <a:pt x="0" y="21"/>
                  </a:moveTo>
                  <a:cubicBezTo>
                    <a:pt x="8" y="16"/>
                    <a:pt x="15" y="9"/>
                    <a:pt x="19"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3" name="Freeform 406"/>
            <p:cNvSpPr/>
            <p:nvPr/>
          </p:nvSpPr>
          <p:spPr bwMode="auto">
            <a:xfrm>
              <a:off x="1179513" y="1562100"/>
              <a:ext cx="147638" cy="442913"/>
            </a:xfrm>
            <a:custGeom>
              <a:avLst/>
              <a:gdLst>
                <a:gd name="T0" fmla="*/ 0 w 12"/>
                <a:gd name="T1" fmla="*/ 0 h 36"/>
                <a:gd name="T2" fmla="*/ 147638 w 12"/>
                <a:gd name="T3" fmla="*/ 442913 h 36"/>
                <a:gd name="T4" fmla="*/ 0 60000 65536"/>
                <a:gd name="T5" fmla="*/ 0 60000 65536"/>
                <a:gd name="T6" fmla="*/ 0 w 12"/>
                <a:gd name="T7" fmla="*/ 0 h 36"/>
                <a:gd name="T8" fmla="*/ 12 w 12"/>
                <a:gd name="T9" fmla="*/ 36 h 36"/>
              </a:gdLst>
              <a:ahLst/>
              <a:cxnLst>
                <a:cxn ang="T4">
                  <a:pos x="T0" y="T1"/>
                </a:cxn>
                <a:cxn ang="T5">
                  <a:pos x="T2" y="T3"/>
                </a:cxn>
              </a:cxnLst>
              <a:rect l="T6" t="T7" r="T8" b="T9"/>
              <a:pathLst>
                <a:path w="12" h="36">
                  <a:moveTo>
                    <a:pt x="0" y="0"/>
                  </a:moveTo>
                  <a:cubicBezTo>
                    <a:pt x="4" y="13"/>
                    <a:pt x="8" y="25"/>
                    <a:pt x="12" y="3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4" name="Freeform 407"/>
            <p:cNvSpPr/>
            <p:nvPr/>
          </p:nvSpPr>
          <p:spPr bwMode="auto">
            <a:xfrm>
              <a:off x="663575" y="1316037"/>
              <a:ext cx="184150" cy="404813"/>
            </a:xfrm>
            <a:custGeom>
              <a:avLst/>
              <a:gdLst>
                <a:gd name="T0" fmla="*/ 0 w 15"/>
                <a:gd name="T1" fmla="*/ 404813 h 33"/>
                <a:gd name="T2" fmla="*/ 171873 w 15"/>
                <a:gd name="T3" fmla="*/ 0 h 33"/>
                <a:gd name="T4" fmla="*/ 0 60000 65536"/>
                <a:gd name="T5" fmla="*/ 0 60000 65536"/>
                <a:gd name="T6" fmla="*/ 0 w 15"/>
                <a:gd name="T7" fmla="*/ 0 h 33"/>
                <a:gd name="T8" fmla="*/ 15 w 15"/>
                <a:gd name="T9" fmla="*/ 33 h 33"/>
              </a:gdLst>
              <a:ahLst/>
              <a:cxnLst>
                <a:cxn ang="T4">
                  <a:pos x="T0" y="T1"/>
                </a:cxn>
                <a:cxn ang="T5">
                  <a:pos x="T2" y="T3"/>
                </a:cxn>
              </a:cxnLst>
              <a:rect l="T6" t="T7" r="T8" b="T9"/>
              <a:pathLst>
                <a:path w="15" h="33">
                  <a:moveTo>
                    <a:pt x="0" y="33"/>
                  </a:moveTo>
                  <a:cubicBezTo>
                    <a:pt x="9" y="25"/>
                    <a:pt x="15" y="13"/>
                    <a:pt x="1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5" name="Freeform 572"/>
            <p:cNvSpPr/>
            <p:nvPr/>
          </p:nvSpPr>
          <p:spPr bwMode="auto">
            <a:xfrm>
              <a:off x="0" y="0"/>
              <a:ext cx="1143000" cy="601663"/>
            </a:xfrm>
            <a:custGeom>
              <a:avLst/>
              <a:gdLst>
                <a:gd name="T0" fmla="*/ 1143000 w 93"/>
                <a:gd name="T1" fmla="*/ 601663 h 49"/>
                <a:gd name="T2" fmla="*/ 1069258 w 93"/>
                <a:gd name="T3" fmla="*/ 405202 h 49"/>
                <a:gd name="T4" fmla="*/ 921774 w 93"/>
                <a:gd name="T5" fmla="*/ 245577 h 49"/>
                <a:gd name="T6" fmla="*/ 614516 w 93"/>
                <a:gd name="T7" fmla="*/ 73673 h 49"/>
                <a:gd name="T8" fmla="*/ 0 w 93"/>
                <a:gd name="T9" fmla="*/ 36837 h 49"/>
                <a:gd name="T10" fmla="*/ 0 60000 65536"/>
                <a:gd name="T11" fmla="*/ 0 60000 65536"/>
                <a:gd name="T12" fmla="*/ 0 60000 65536"/>
                <a:gd name="T13" fmla="*/ 0 60000 65536"/>
                <a:gd name="T14" fmla="*/ 0 60000 65536"/>
                <a:gd name="T15" fmla="*/ 0 w 93"/>
                <a:gd name="T16" fmla="*/ 0 h 49"/>
                <a:gd name="T17" fmla="*/ 93 w 93"/>
                <a:gd name="T18" fmla="*/ 49 h 49"/>
              </a:gdLst>
              <a:ahLst/>
              <a:cxnLst>
                <a:cxn ang="T10">
                  <a:pos x="T0" y="T1"/>
                </a:cxn>
                <a:cxn ang="T11">
                  <a:pos x="T2" y="T3"/>
                </a:cxn>
                <a:cxn ang="T12">
                  <a:pos x="T4" y="T5"/>
                </a:cxn>
                <a:cxn ang="T13">
                  <a:pos x="T6" y="T7"/>
                </a:cxn>
                <a:cxn ang="T14">
                  <a:pos x="T8" y="T9"/>
                </a:cxn>
              </a:cxnLst>
              <a:rect l="T15" t="T16" r="T17" b="T18"/>
              <a:pathLst>
                <a:path w="93" h="49">
                  <a:moveTo>
                    <a:pt x="93" y="49"/>
                  </a:moveTo>
                  <a:cubicBezTo>
                    <a:pt x="91" y="43"/>
                    <a:pt x="89" y="38"/>
                    <a:pt x="87" y="33"/>
                  </a:cubicBezTo>
                  <a:cubicBezTo>
                    <a:pt x="85" y="27"/>
                    <a:pt x="81" y="23"/>
                    <a:pt x="75" y="20"/>
                  </a:cubicBezTo>
                  <a:cubicBezTo>
                    <a:pt x="69" y="13"/>
                    <a:pt x="60" y="8"/>
                    <a:pt x="50" y="6"/>
                  </a:cubicBezTo>
                  <a:cubicBezTo>
                    <a:pt x="34" y="1"/>
                    <a:pt x="17" y="0"/>
                    <a:pt x="0" y="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6" name="Freeform 573"/>
            <p:cNvSpPr/>
            <p:nvPr/>
          </p:nvSpPr>
          <p:spPr bwMode="auto">
            <a:xfrm>
              <a:off x="1363663" y="1303337"/>
              <a:ext cx="49213" cy="344488"/>
            </a:xfrm>
            <a:custGeom>
              <a:avLst/>
              <a:gdLst>
                <a:gd name="T0" fmla="*/ 0 w 4"/>
                <a:gd name="T1" fmla="*/ 344488 h 28"/>
                <a:gd name="T2" fmla="*/ 36910 w 4"/>
                <a:gd name="T3" fmla="*/ 332185 h 28"/>
                <a:gd name="T4" fmla="*/ 49213 w 4"/>
                <a:gd name="T5" fmla="*/ 295275 h 28"/>
                <a:gd name="T6" fmla="*/ 36910 w 4"/>
                <a:gd name="T7" fmla="*/ 0 h 28"/>
                <a:gd name="T8" fmla="*/ 0 60000 65536"/>
                <a:gd name="T9" fmla="*/ 0 60000 65536"/>
                <a:gd name="T10" fmla="*/ 0 60000 65536"/>
                <a:gd name="T11" fmla="*/ 0 60000 65536"/>
                <a:gd name="T12" fmla="*/ 0 w 4"/>
                <a:gd name="T13" fmla="*/ 0 h 28"/>
                <a:gd name="T14" fmla="*/ 4 w 4"/>
                <a:gd name="T15" fmla="*/ 28 h 28"/>
              </a:gdLst>
              <a:ahLst/>
              <a:cxnLst>
                <a:cxn ang="T8">
                  <a:pos x="T0" y="T1"/>
                </a:cxn>
                <a:cxn ang="T9">
                  <a:pos x="T2" y="T3"/>
                </a:cxn>
                <a:cxn ang="T10">
                  <a:pos x="T4" y="T5"/>
                </a:cxn>
                <a:cxn ang="T11">
                  <a:pos x="T6" y="T7"/>
                </a:cxn>
              </a:cxnLst>
              <a:rect l="T12" t="T13" r="T14" b="T15"/>
              <a:pathLst>
                <a:path w="4" h="28">
                  <a:moveTo>
                    <a:pt x="0" y="28"/>
                  </a:moveTo>
                  <a:cubicBezTo>
                    <a:pt x="1" y="28"/>
                    <a:pt x="2" y="28"/>
                    <a:pt x="3" y="27"/>
                  </a:cubicBezTo>
                  <a:cubicBezTo>
                    <a:pt x="4" y="26"/>
                    <a:pt x="4" y="25"/>
                    <a:pt x="4" y="24"/>
                  </a:cubicBezTo>
                  <a:cubicBezTo>
                    <a:pt x="4" y="16"/>
                    <a:pt x="4" y="8"/>
                    <a:pt x="3"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7" name="Freeform 574"/>
            <p:cNvSpPr/>
            <p:nvPr/>
          </p:nvSpPr>
          <p:spPr bwMode="auto">
            <a:xfrm>
              <a:off x="1277938" y="1438275"/>
              <a:ext cx="98425" cy="1033463"/>
            </a:xfrm>
            <a:custGeom>
              <a:avLst/>
              <a:gdLst>
                <a:gd name="T0" fmla="*/ 0 w 8"/>
                <a:gd name="T1" fmla="*/ 1033463 h 84"/>
                <a:gd name="T2" fmla="*/ 61516 w 8"/>
                <a:gd name="T3" fmla="*/ 615157 h 84"/>
                <a:gd name="T4" fmla="*/ 98425 w 8"/>
                <a:gd name="T5" fmla="*/ 393700 h 84"/>
                <a:gd name="T6" fmla="*/ 86122 w 8"/>
                <a:gd name="T7" fmla="*/ 209153 h 84"/>
                <a:gd name="T8" fmla="*/ 49213 w 8"/>
                <a:gd name="T9" fmla="*/ 0 h 84"/>
                <a:gd name="T10" fmla="*/ 0 60000 65536"/>
                <a:gd name="T11" fmla="*/ 0 60000 65536"/>
                <a:gd name="T12" fmla="*/ 0 60000 65536"/>
                <a:gd name="T13" fmla="*/ 0 60000 65536"/>
                <a:gd name="T14" fmla="*/ 0 60000 65536"/>
                <a:gd name="T15" fmla="*/ 0 w 8"/>
                <a:gd name="T16" fmla="*/ 0 h 84"/>
                <a:gd name="T17" fmla="*/ 8 w 8"/>
                <a:gd name="T18" fmla="*/ 84 h 84"/>
              </a:gdLst>
              <a:ahLst/>
              <a:cxnLst>
                <a:cxn ang="T10">
                  <a:pos x="T0" y="T1"/>
                </a:cxn>
                <a:cxn ang="T11">
                  <a:pos x="T2" y="T3"/>
                </a:cxn>
                <a:cxn ang="T12">
                  <a:pos x="T4" y="T5"/>
                </a:cxn>
                <a:cxn ang="T13">
                  <a:pos x="T6" y="T7"/>
                </a:cxn>
                <a:cxn ang="T14">
                  <a:pos x="T8" y="T9"/>
                </a:cxn>
              </a:cxnLst>
              <a:rect l="T15" t="T16" r="T17" b="T18"/>
              <a:pathLst>
                <a:path w="8" h="84">
                  <a:moveTo>
                    <a:pt x="0" y="84"/>
                  </a:moveTo>
                  <a:cubicBezTo>
                    <a:pt x="1" y="72"/>
                    <a:pt x="2" y="61"/>
                    <a:pt x="5" y="50"/>
                  </a:cubicBezTo>
                  <a:cubicBezTo>
                    <a:pt x="4" y="43"/>
                    <a:pt x="5" y="37"/>
                    <a:pt x="8" y="32"/>
                  </a:cubicBezTo>
                  <a:cubicBezTo>
                    <a:pt x="8" y="27"/>
                    <a:pt x="8" y="22"/>
                    <a:pt x="7" y="17"/>
                  </a:cubicBezTo>
                  <a:cubicBezTo>
                    <a:pt x="7" y="12"/>
                    <a:pt x="6" y="6"/>
                    <a:pt x="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8" name="Freeform 575"/>
            <p:cNvSpPr/>
            <p:nvPr/>
          </p:nvSpPr>
          <p:spPr bwMode="auto">
            <a:xfrm>
              <a:off x="565150" y="1720850"/>
              <a:ext cx="122238" cy="750888"/>
            </a:xfrm>
            <a:custGeom>
              <a:avLst/>
              <a:gdLst>
                <a:gd name="T0" fmla="*/ 0 w 10"/>
                <a:gd name="T1" fmla="*/ 750888 h 61"/>
                <a:gd name="T2" fmla="*/ 97790 w 10"/>
                <a:gd name="T3" fmla="*/ 320051 h 61"/>
                <a:gd name="T4" fmla="*/ 97790 w 10"/>
                <a:gd name="T5" fmla="*/ 0 h 61"/>
                <a:gd name="T6" fmla="*/ 0 60000 65536"/>
                <a:gd name="T7" fmla="*/ 0 60000 65536"/>
                <a:gd name="T8" fmla="*/ 0 60000 65536"/>
                <a:gd name="T9" fmla="*/ 0 w 10"/>
                <a:gd name="T10" fmla="*/ 0 h 61"/>
                <a:gd name="T11" fmla="*/ 10 w 10"/>
                <a:gd name="T12" fmla="*/ 61 h 61"/>
              </a:gdLst>
              <a:ahLst/>
              <a:cxnLst>
                <a:cxn ang="T6">
                  <a:pos x="T0" y="T1"/>
                </a:cxn>
                <a:cxn ang="T7">
                  <a:pos x="T2" y="T3"/>
                </a:cxn>
                <a:cxn ang="T8">
                  <a:pos x="T4" y="T5"/>
                </a:cxn>
              </a:cxnLst>
              <a:rect l="T9" t="T10" r="T11" b="T12"/>
              <a:pathLst>
                <a:path w="10" h="61">
                  <a:moveTo>
                    <a:pt x="0" y="61"/>
                  </a:moveTo>
                  <a:cubicBezTo>
                    <a:pt x="0" y="49"/>
                    <a:pt x="3" y="37"/>
                    <a:pt x="8" y="26"/>
                  </a:cubicBezTo>
                  <a:cubicBezTo>
                    <a:pt x="10" y="17"/>
                    <a:pt x="10" y="8"/>
                    <a:pt x="8"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9" name="Freeform 576"/>
            <p:cNvSpPr/>
            <p:nvPr/>
          </p:nvSpPr>
          <p:spPr bwMode="auto">
            <a:xfrm>
              <a:off x="257175" y="935037"/>
              <a:ext cx="442913" cy="749300"/>
            </a:xfrm>
            <a:custGeom>
              <a:avLst/>
              <a:gdLst>
                <a:gd name="T0" fmla="*/ 0 w 36"/>
                <a:gd name="T1" fmla="*/ 0 h 61"/>
                <a:gd name="T2" fmla="*/ 344488 w 36"/>
                <a:gd name="T3" fmla="*/ 454493 h 61"/>
                <a:gd name="T4" fmla="*/ 442913 w 36"/>
                <a:gd name="T5" fmla="*/ 749300 h 61"/>
                <a:gd name="T6" fmla="*/ 0 60000 65536"/>
                <a:gd name="T7" fmla="*/ 0 60000 65536"/>
                <a:gd name="T8" fmla="*/ 0 60000 65536"/>
                <a:gd name="T9" fmla="*/ 0 w 36"/>
                <a:gd name="T10" fmla="*/ 0 h 61"/>
                <a:gd name="T11" fmla="*/ 36 w 36"/>
                <a:gd name="T12" fmla="*/ 61 h 61"/>
              </a:gdLst>
              <a:ahLst/>
              <a:cxnLst>
                <a:cxn ang="T6">
                  <a:pos x="T0" y="T1"/>
                </a:cxn>
                <a:cxn ang="T7">
                  <a:pos x="T2" y="T3"/>
                </a:cxn>
                <a:cxn ang="T8">
                  <a:pos x="T4" y="T5"/>
                </a:cxn>
              </a:cxnLst>
              <a:rect l="T9" t="T10" r="T11" b="T12"/>
              <a:pathLst>
                <a:path w="36" h="61">
                  <a:moveTo>
                    <a:pt x="0" y="0"/>
                  </a:moveTo>
                  <a:cubicBezTo>
                    <a:pt x="4" y="16"/>
                    <a:pt x="14" y="29"/>
                    <a:pt x="28" y="37"/>
                  </a:cubicBezTo>
                  <a:cubicBezTo>
                    <a:pt x="30" y="45"/>
                    <a:pt x="32" y="53"/>
                    <a:pt x="36" y="6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59" name="Group 115"/>
          <p:cNvGrpSpPr/>
          <p:nvPr/>
        </p:nvGrpSpPr>
        <p:grpSpPr bwMode="auto">
          <a:xfrm>
            <a:off x="3608388" y="4300538"/>
            <a:ext cx="2557462" cy="1500187"/>
            <a:chOff x="0" y="0"/>
            <a:chExt cx="2557463" cy="1500188"/>
          </a:xfrm>
        </p:grpSpPr>
        <p:sp>
          <p:nvSpPr>
            <p:cNvPr id="18490" name="Freeform 434"/>
            <p:cNvSpPr/>
            <p:nvPr/>
          </p:nvSpPr>
          <p:spPr bwMode="auto">
            <a:xfrm>
              <a:off x="2384425" y="922337"/>
              <a:ext cx="173038" cy="577850"/>
            </a:xfrm>
            <a:custGeom>
              <a:avLst/>
              <a:gdLst>
                <a:gd name="T0" fmla="*/ 0 w 14"/>
                <a:gd name="T1" fmla="*/ 577850 h 47"/>
                <a:gd name="T2" fmla="*/ 173038 w 14"/>
                <a:gd name="T3" fmla="*/ 0 h 47"/>
                <a:gd name="T4" fmla="*/ 0 60000 65536"/>
                <a:gd name="T5" fmla="*/ 0 60000 65536"/>
                <a:gd name="T6" fmla="*/ 0 w 14"/>
                <a:gd name="T7" fmla="*/ 0 h 47"/>
                <a:gd name="T8" fmla="*/ 14 w 14"/>
                <a:gd name="T9" fmla="*/ 47 h 47"/>
              </a:gdLst>
              <a:ahLst/>
              <a:cxnLst>
                <a:cxn ang="T4">
                  <a:pos x="T0" y="T1"/>
                </a:cxn>
                <a:cxn ang="T5">
                  <a:pos x="T2" y="T3"/>
                </a:cxn>
              </a:cxnLst>
              <a:rect l="T6" t="T7" r="T8" b="T9"/>
              <a:pathLst>
                <a:path w="14" h="47">
                  <a:moveTo>
                    <a:pt x="0" y="47"/>
                  </a:moveTo>
                  <a:cubicBezTo>
                    <a:pt x="8" y="32"/>
                    <a:pt x="13" y="16"/>
                    <a:pt x="14"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1" name="Freeform 435"/>
            <p:cNvSpPr/>
            <p:nvPr/>
          </p:nvSpPr>
          <p:spPr bwMode="auto">
            <a:xfrm>
              <a:off x="1647825" y="946150"/>
              <a:ext cx="687388" cy="160338"/>
            </a:xfrm>
            <a:custGeom>
              <a:avLst/>
              <a:gdLst>
                <a:gd name="T0" fmla="*/ 0 w 56"/>
                <a:gd name="T1" fmla="*/ 123337 h 13"/>
                <a:gd name="T2" fmla="*/ 687388 w 56"/>
                <a:gd name="T3" fmla="*/ 0 h 13"/>
                <a:gd name="T4" fmla="*/ 0 60000 65536"/>
                <a:gd name="T5" fmla="*/ 0 60000 65536"/>
                <a:gd name="T6" fmla="*/ 0 w 56"/>
                <a:gd name="T7" fmla="*/ 0 h 13"/>
                <a:gd name="T8" fmla="*/ 56 w 56"/>
                <a:gd name="T9" fmla="*/ 13 h 13"/>
              </a:gdLst>
              <a:ahLst/>
              <a:cxnLst>
                <a:cxn ang="T4">
                  <a:pos x="T0" y="T1"/>
                </a:cxn>
                <a:cxn ang="T5">
                  <a:pos x="T2" y="T3"/>
                </a:cxn>
              </a:cxnLst>
              <a:rect l="T6" t="T7" r="T8" b="T9"/>
              <a:pathLst>
                <a:path w="56" h="13">
                  <a:moveTo>
                    <a:pt x="0" y="10"/>
                  </a:moveTo>
                  <a:cubicBezTo>
                    <a:pt x="19" y="13"/>
                    <a:pt x="39" y="10"/>
                    <a:pt x="56"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2" name="Freeform 436"/>
            <p:cNvSpPr/>
            <p:nvPr/>
          </p:nvSpPr>
          <p:spPr bwMode="auto">
            <a:xfrm>
              <a:off x="614362" y="158750"/>
              <a:ext cx="258763" cy="61913"/>
            </a:xfrm>
            <a:custGeom>
              <a:avLst/>
              <a:gdLst>
                <a:gd name="T0" fmla="*/ 0 w 21"/>
                <a:gd name="T1" fmla="*/ 0 h 5"/>
                <a:gd name="T2" fmla="*/ 258763 w 21"/>
                <a:gd name="T3" fmla="*/ 61913 h 5"/>
                <a:gd name="T4" fmla="*/ 0 60000 65536"/>
                <a:gd name="T5" fmla="*/ 0 60000 65536"/>
                <a:gd name="T6" fmla="*/ 0 w 21"/>
                <a:gd name="T7" fmla="*/ 0 h 5"/>
                <a:gd name="T8" fmla="*/ 21 w 21"/>
                <a:gd name="T9" fmla="*/ 5 h 5"/>
              </a:gdLst>
              <a:ahLst/>
              <a:cxnLst>
                <a:cxn ang="T4">
                  <a:pos x="T0" y="T1"/>
                </a:cxn>
                <a:cxn ang="T5">
                  <a:pos x="T2" y="T3"/>
                </a:cxn>
              </a:cxnLst>
              <a:rect l="T6" t="T7" r="T8" b="T9"/>
              <a:pathLst>
                <a:path w="21" h="5">
                  <a:moveTo>
                    <a:pt x="0" y="0"/>
                  </a:moveTo>
                  <a:cubicBezTo>
                    <a:pt x="7" y="2"/>
                    <a:pt x="14" y="4"/>
                    <a:pt x="21"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3" name="Freeform 437"/>
            <p:cNvSpPr/>
            <p:nvPr/>
          </p:nvSpPr>
          <p:spPr bwMode="auto">
            <a:xfrm>
              <a:off x="688975" y="319087"/>
              <a:ext cx="319088" cy="1588"/>
            </a:xfrm>
            <a:custGeom>
              <a:avLst/>
              <a:gdLst>
                <a:gd name="T0" fmla="*/ 319088 w 26"/>
                <a:gd name="T1" fmla="*/ 0 h 1588"/>
                <a:gd name="T2" fmla="*/ 0 w 26"/>
                <a:gd name="T3" fmla="*/ 0 h 1588"/>
                <a:gd name="T4" fmla="*/ 0 60000 65536"/>
                <a:gd name="T5" fmla="*/ 0 60000 65536"/>
                <a:gd name="T6" fmla="*/ 0 w 26"/>
                <a:gd name="T7" fmla="*/ 0 h 1588"/>
                <a:gd name="T8" fmla="*/ 26 w 26"/>
                <a:gd name="T9" fmla="*/ 1588 h 1588"/>
              </a:gdLst>
              <a:ahLst/>
              <a:cxnLst>
                <a:cxn ang="T4">
                  <a:pos x="T0" y="T1"/>
                </a:cxn>
                <a:cxn ang="T5">
                  <a:pos x="T2" y="T3"/>
                </a:cxn>
              </a:cxnLst>
              <a:rect l="T6" t="T7" r="T8" b="T9"/>
              <a:pathLst>
                <a:path w="26" h="1588">
                  <a:moveTo>
                    <a:pt x="26" y="0"/>
                  </a:moveTo>
                  <a:cubicBezTo>
                    <a:pt x="17" y="0"/>
                    <a:pt x="8" y="0"/>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4" name="Freeform 438"/>
            <p:cNvSpPr/>
            <p:nvPr/>
          </p:nvSpPr>
          <p:spPr bwMode="auto">
            <a:xfrm>
              <a:off x="984250" y="466725"/>
              <a:ext cx="257175" cy="74613"/>
            </a:xfrm>
            <a:custGeom>
              <a:avLst/>
              <a:gdLst>
                <a:gd name="T0" fmla="*/ 257175 w 21"/>
                <a:gd name="T1" fmla="*/ 0 h 6"/>
                <a:gd name="T2" fmla="*/ 0 w 21"/>
                <a:gd name="T3" fmla="*/ 74613 h 6"/>
                <a:gd name="T4" fmla="*/ 0 60000 65536"/>
                <a:gd name="T5" fmla="*/ 0 60000 65536"/>
                <a:gd name="T6" fmla="*/ 0 w 21"/>
                <a:gd name="T7" fmla="*/ 0 h 6"/>
                <a:gd name="T8" fmla="*/ 21 w 21"/>
                <a:gd name="T9" fmla="*/ 6 h 6"/>
              </a:gdLst>
              <a:ahLst/>
              <a:cxnLst>
                <a:cxn ang="T4">
                  <a:pos x="T0" y="T1"/>
                </a:cxn>
                <a:cxn ang="T5">
                  <a:pos x="T2" y="T3"/>
                </a:cxn>
              </a:cxnLst>
              <a:rect l="T6" t="T7" r="T8" b="T9"/>
              <a:pathLst>
                <a:path w="21" h="6">
                  <a:moveTo>
                    <a:pt x="21" y="0"/>
                  </a:moveTo>
                  <a:cubicBezTo>
                    <a:pt x="13" y="0"/>
                    <a:pt x="6" y="2"/>
                    <a:pt x="0" y="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5" name="Freeform 439"/>
            <p:cNvSpPr/>
            <p:nvPr/>
          </p:nvSpPr>
          <p:spPr bwMode="auto">
            <a:xfrm>
              <a:off x="2127250" y="700087"/>
              <a:ext cx="430213" cy="222250"/>
            </a:xfrm>
            <a:custGeom>
              <a:avLst/>
              <a:gdLst>
                <a:gd name="T0" fmla="*/ 0 w 35"/>
                <a:gd name="T1" fmla="*/ 0 h 18"/>
                <a:gd name="T2" fmla="*/ 430213 w 35"/>
                <a:gd name="T3" fmla="*/ 222250 h 18"/>
                <a:gd name="T4" fmla="*/ 0 60000 65536"/>
                <a:gd name="T5" fmla="*/ 0 60000 65536"/>
                <a:gd name="T6" fmla="*/ 0 w 35"/>
                <a:gd name="T7" fmla="*/ 0 h 18"/>
                <a:gd name="T8" fmla="*/ 35 w 35"/>
                <a:gd name="T9" fmla="*/ 18 h 18"/>
              </a:gdLst>
              <a:ahLst/>
              <a:cxnLst>
                <a:cxn ang="T4">
                  <a:pos x="T0" y="T1"/>
                </a:cxn>
                <a:cxn ang="T5">
                  <a:pos x="T2" y="T3"/>
                </a:cxn>
              </a:cxnLst>
              <a:rect l="T6" t="T7" r="T8" b="T9"/>
              <a:pathLst>
                <a:path w="35" h="18">
                  <a:moveTo>
                    <a:pt x="0" y="0"/>
                  </a:moveTo>
                  <a:cubicBezTo>
                    <a:pt x="11" y="8"/>
                    <a:pt x="23" y="13"/>
                    <a:pt x="35" y="18"/>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6" name="Freeform 440"/>
            <p:cNvSpPr/>
            <p:nvPr/>
          </p:nvSpPr>
          <p:spPr bwMode="auto">
            <a:xfrm>
              <a:off x="1622425" y="676275"/>
              <a:ext cx="504825" cy="23813"/>
            </a:xfrm>
            <a:custGeom>
              <a:avLst/>
              <a:gdLst>
                <a:gd name="T0" fmla="*/ 0 w 41"/>
                <a:gd name="T1" fmla="*/ 0 h 2"/>
                <a:gd name="T2" fmla="*/ 504825 w 41"/>
                <a:gd name="T3" fmla="*/ 23813 h 2"/>
                <a:gd name="T4" fmla="*/ 0 60000 65536"/>
                <a:gd name="T5" fmla="*/ 0 60000 65536"/>
                <a:gd name="T6" fmla="*/ 0 w 41"/>
                <a:gd name="T7" fmla="*/ 0 h 2"/>
                <a:gd name="T8" fmla="*/ 41 w 41"/>
                <a:gd name="T9" fmla="*/ 2 h 2"/>
              </a:gdLst>
              <a:ahLst/>
              <a:cxnLst>
                <a:cxn ang="T4">
                  <a:pos x="T0" y="T1"/>
                </a:cxn>
                <a:cxn ang="T5">
                  <a:pos x="T2" y="T3"/>
                </a:cxn>
              </a:cxnLst>
              <a:rect l="T6" t="T7" r="T8" b="T9"/>
              <a:pathLst>
                <a:path w="41" h="2">
                  <a:moveTo>
                    <a:pt x="0" y="0"/>
                  </a:moveTo>
                  <a:cubicBezTo>
                    <a:pt x="14" y="1"/>
                    <a:pt x="27" y="2"/>
                    <a:pt x="41" y="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7" name="Freeform 441"/>
            <p:cNvSpPr/>
            <p:nvPr/>
          </p:nvSpPr>
          <p:spPr bwMode="auto">
            <a:xfrm>
              <a:off x="738187" y="122237"/>
              <a:ext cx="1020763" cy="528638"/>
            </a:xfrm>
            <a:custGeom>
              <a:avLst/>
              <a:gdLst>
                <a:gd name="T0" fmla="*/ 1020763 w 83"/>
                <a:gd name="T1" fmla="*/ 528638 h 43"/>
                <a:gd name="T2" fmla="*/ 0 w 83"/>
                <a:gd name="T3" fmla="*/ 0 h 43"/>
                <a:gd name="T4" fmla="*/ 0 60000 65536"/>
                <a:gd name="T5" fmla="*/ 0 60000 65536"/>
                <a:gd name="T6" fmla="*/ 0 w 83"/>
                <a:gd name="T7" fmla="*/ 0 h 43"/>
                <a:gd name="T8" fmla="*/ 83 w 83"/>
                <a:gd name="T9" fmla="*/ 43 h 43"/>
              </a:gdLst>
              <a:ahLst/>
              <a:cxnLst>
                <a:cxn ang="T4">
                  <a:pos x="T0" y="T1"/>
                </a:cxn>
                <a:cxn ang="T5">
                  <a:pos x="T2" y="T3"/>
                </a:cxn>
              </a:cxnLst>
              <a:rect l="T6" t="T7" r="T8" b="T9"/>
              <a:pathLst>
                <a:path w="83" h="43">
                  <a:moveTo>
                    <a:pt x="83" y="43"/>
                  </a:moveTo>
                  <a:cubicBezTo>
                    <a:pt x="56" y="28"/>
                    <a:pt x="28" y="13"/>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8" name="Freeform 442"/>
            <p:cNvSpPr/>
            <p:nvPr/>
          </p:nvSpPr>
          <p:spPr bwMode="auto">
            <a:xfrm>
              <a:off x="577850" y="860425"/>
              <a:ext cx="1806575" cy="639763"/>
            </a:xfrm>
            <a:custGeom>
              <a:avLst/>
              <a:gdLst>
                <a:gd name="T0" fmla="*/ 1806575 w 147"/>
                <a:gd name="T1" fmla="*/ 639763 h 52"/>
                <a:gd name="T2" fmla="*/ 0 w 147"/>
                <a:gd name="T3" fmla="*/ 0 h 52"/>
                <a:gd name="T4" fmla="*/ 0 60000 65536"/>
                <a:gd name="T5" fmla="*/ 0 60000 65536"/>
                <a:gd name="T6" fmla="*/ 0 w 147"/>
                <a:gd name="T7" fmla="*/ 0 h 52"/>
                <a:gd name="T8" fmla="*/ 147 w 147"/>
                <a:gd name="T9" fmla="*/ 52 h 52"/>
              </a:gdLst>
              <a:ahLst/>
              <a:cxnLst>
                <a:cxn ang="T4">
                  <a:pos x="T0" y="T1"/>
                </a:cxn>
                <a:cxn ang="T5">
                  <a:pos x="T2" y="T3"/>
                </a:cxn>
              </a:cxnLst>
              <a:rect l="T6" t="T7" r="T8" b="T9"/>
              <a:pathLst>
                <a:path w="147" h="52">
                  <a:moveTo>
                    <a:pt x="147" y="52"/>
                  </a:moveTo>
                  <a:cubicBezTo>
                    <a:pt x="99" y="32"/>
                    <a:pt x="50" y="15"/>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99" name="Freeform 443"/>
            <p:cNvSpPr/>
            <p:nvPr/>
          </p:nvSpPr>
          <p:spPr bwMode="auto">
            <a:xfrm>
              <a:off x="0" y="404812"/>
              <a:ext cx="38100" cy="528638"/>
            </a:xfrm>
            <a:custGeom>
              <a:avLst/>
              <a:gdLst>
                <a:gd name="T0" fmla="*/ 25400 w 3"/>
                <a:gd name="T1" fmla="*/ 0 h 43"/>
                <a:gd name="T2" fmla="*/ 38100 w 3"/>
                <a:gd name="T3" fmla="*/ 528638 h 43"/>
                <a:gd name="T4" fmla="*/ 0 60000 65536"/>
                <a:gd name="T5" fmla="*/ 0 60000 65536"/>
                <a:gd name="T6" fmla="*/ 0 w 3"/>
                <a:gd name="T7" fmla="*/ 0 h 43"/>
                <a:gd name="T8" fmla="*/ 3 w 3"/>
                <a:gd name="T9" fmla="*/ 43 h 43"/>
              </a:gdLst>
              <a:ahLst/>
              <a:cxnLst>
                <a:cxn ang="T4">
                  <a:pos x="T0" y="T1"/>
                </a:cxn>
                <a:cxn ang="T5">
                  <a:pos x="T2" y="T3"/>
                </a:cxn>
              </a:cxnLst>
              <a:rect l="T6" t="T7" r="T8" b="T9"/>
              <a:pathLst>
                <a:path w="3" h="43">
                  <a:moveTo>
                    <a:pt x="2" y="0"/>
                  </a:moveTo>
                  <a:cubicBezTo>
                    <a:pt x="0" y="14"/>
                    <a:pt x="0" y="29"/>
                    <a:pt x="3" y="4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0" name="Freeform 444"/>
            <p:cNvSpPr/>
            <p:nvPr/>
          </p:nvSpPr>
          <p:spPr bwMode="auto">
            <a:xfrm>
              <a:off x="38100" y="933450"/>
              <a:ext cx="871538" cy="284163"/>
            </a:xfrm>
            <a:custGeom>
              <a:avLst/>
              <a:gdLst>
                <a:gd name="T0" fmla="*/ 0 w 71"/>
                <a:gd name="T1" fmla="*/ 0 h 23"/>
                <a:gd name="T2" fmla="*/ 871538 w 71"/>
                <a:gd name="T3" fmla="*/ 74129 h 23"/>
                <a:gd name="T4" fmla="*/ 0 60000 65536"/>
                <a:gd name="T5" fmla="*/ 0 60000 65536"/>
                <a:gd name="T6" fmla="*/ 0 w 71"/>
                <a:gd name="T7" fmla="*/ 0 h 23"/>
                <a:gd name="T8" fmla="*/ 71 w 71"/>
                <a:gd name="T9" fmla="*/ 23 h 23"/>
              </a:gdLst>
              <a:ahLst/>
              <a:cxnLst>
                <a:cxn ang="T4">
                  <a:pos x="T0" y="T1"/>
                </a:cxn>
                <a:cxn ang="T5">
                  <a:pos x="T2" y="T3"/>
                </a:cxn>
              </a:cxnLst>
              <a:rect l="T6" t="T7" r="T8" b="T9"/>
              <a:pathLst>
                <a:path w="71" h="23">
                  <a:moveTo>
                    <a:pt x="0" y="0"/>
                  </a:moveTo>
                  <a:cubicBezTo>
                    <a:pt x="18" y="21"/>
                    <a:pt x="49" y="23"/>
                    <a:pt x="71" y="6"/>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01" name="Freeform 577"/>
            <p:cNvSpPr/>
            <p:nvPr/>
          </p:nvSpPr>
          <p:spPr bwMode="auto">
            <a:xfrm>
              <a:off x="25400" y="0"/>
              <a:ext cx="712788" cy="404813"/>
            </a:xfrm>
            <a:custGeom>
              <a:avLst/>
              <a:gdLst>
                <a:gd name="T0" fmla="*/ 712788 w 58"/>
                <a:gd name="T1" fmla="*/ 122671 h 33"/>
                <a:gd name="T2" fmla="*/ 221210 w 58"/>
                <a:gd name="T3" fmla="*/ 110404 h 33"/>
                <a:gd name="T4" fmla="*/ 0 w 58"/>
                <a:gd name="T5" fmla="*/ 404813 h 33"/>
                <a:gd name="T6" fmla="*/ 0 60000 65536"/>
                <a:gd name="T7" fmla="*/ 0 60000 65536"/>
                <a:gd name="T8" fmla="*/ 0 60000 65536"/>
                <a:gd name="T9" fmla="*/ 0 w 58"/>
                <a:gd name="T10" fmla="*/ 0 h 33"/>
                <a:gd name="T11" fmla="*/ 58 w 58"/>
                <a:gd name="T12" fmla="*/ 33 h 33"/>
              </a:gdLst>
              <a:ahLst/>
              <a:cxnLst>
                <a:cxn ang="T6">
                  <a:pos x="T0" y="T1"/>
                </a:cxn>
                <a:cxn ang="T7">
                  <a:pos x="T2" y="T3"/>
                </a:cxn>
                <a:cxn ang="T8">
                  <a:pos x="T4" y="T5"/>
                </a:cxn>
              </a:cxnLst>
              <a:rect l="T9" t="T10" r="T11" b="T12"/>
              <a:pathLst>
                <a:path w="58" h="33">
                  <a:moveTo>
                    <a:pt x="58" y="10"/>
                  </a:moveTo>
                  <a:cubicBezTo>
                    <a:pt x="46" y="1"/>
                    <a:pt x="30" y="0"/>
                    <a:pt x="18" y="9"/>
                  </a:cubicBezTo>
                  <a:cubicBezTo>
                    <a:pt x="10" y="15"/>
                    <a:pt x="3" y="23"/>
                    <a:pt x="0" y="33"/>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72" name="Group 128"/>
          <p:cNvGrpSpPr/>
          <p:nvPr/>
        </p:nvGrpSpPr>
        <p:grpSpPr bwMode="auto">
          <a:xfrm>
            <a:off x="1666875" y="3230563"/>
            <a:ext cx="7215188" cy="3627437"/>
            <a:chOff x="0" y="0"/>
            <a:chExt cx="7215188" cy="3627438"/>
          </a:xfrm>
        </p:grpSpPr>
        <p:sp>
          <p:nvSpPr>
            <p:cNvPr id="18459" name="Freeform 392"/>
            <p:cNvSpPr/>
            <p:nvPr/>
          </p:nvSpPr>
          <p:spPr bwMode="auto">
            <a:xfrm>
              <a:off x="6183313" y="0"/>
              <a:ext cx="36513" cy="36513"/>
            </a:xfrm>
            <a:custGeom>
              <a:avLst/>
              <a:gdLst>
                <a:gd name="T0" fmla="*/ 36513 w 3"/>
                <a:gd name="T1" fmla="*/ 36513 h 3"/>
                <a:gd name="T2" fmla="*/ 0 w 3"/>
                <a:gd name="T3" fmla="*/ 12171 h 3"/>
                <a:gd name="T4" fmla="*/ 0 60000 65536"/>
                <a:gd name="T5" fmla="*/ 0 60000 65536"/>
                <a:gd name="T6" fmla="*/ 0 w 3"/>
                <a:gd name="T7" fmla="*/ 0 h 3"/>
                <a:gd name="T8" fmla="*/ 3 w 3"/>
                <a:gd name="T9" fmla="*/ 3 h 3"/>
              </a:gdLst>
              <a:ahLst/>
              <a:cxnLst>
                <a:cxn ang="T4">
                  <a:pos x="T0" y="T1"/>
                </a:cxn>
                <a:cxn ang="T5">
                  <a:pos x="T2" y="T3"/>
                </a:cxn>
              </a:cxnLst>
              <a:rect l="T6" t="T7" r="T8" b="T9"/>
              <a:pathLst>
                <a:path w="3" h="3">
                  <a:moveTo>
                    <a:pt x="3" y="3"/>
                  </a:moveTo>
                  <a:cubicBezTo>
                    <a:pt x="3" y="1"/>
                    <a:pt x="1" y="0"/>
                    <a:pt x="0" y="1"/>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460" name="Group 130"/>
            <p:cNvGrpSpPr/>
            <p:nvPr/>
          </p:nvGrpSpPr>
          <p:grpSpPr bwMode="auto">
            <a:xfrm>
              <a:off x="0" y="36512"/>
              <a:ext cx="7215188" cy="3590926"/>
              <a:chOff x="0" y="0"/>
              <a:chExt cx="7215188" cy="3590926"/>
            </a:xfrm>
          </p:grpSpPr>
          <p:sp>
            <p:nvSpPr>
              <p:cNvPr id="18461" name="Line 551"/>
              <p:cNvSpPr>
                <a:spLocks noChangeShapeType="1"/>
              </p:cNvSpPr>
              <p:nvPr/>
            </p:nvSpPr>
            <p:spPr bwMode="auto">
              <a:xfrm flipH="1" flipV="1">
                <a:off x="368300" y="2681288"/>
                <a:ext cx="85725" cy="89693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62" name="Group 132"/>
              <p:cNvGrpSpPr/>
              <p:nvPr/>
            </p:nvGrpSpPr>
            <p:grpSpPr bwMode="auto">
              <a:xfrm>
                <a:off x="0" y="0"/>
                <a:ext cx="7215188" cy="3590926"/>
                <a:chOff x="0" y="0"/>
                <a:chExt cx="7215188" cy="3590926"/>
              </a:xfrm>
            </p:grpSpPr>
            <p:sp>
              <p:nvSpPr>
                <p:cNvPr id="18463" name="Line 389"/>
                <p:cNvSpPr>
                  <a:spLocks noChangeShapeType="1"/>
                </p:cNvSpPr>
                <p:nvPr/>
              </p:nvSpPr>
              <p:spPr bwMode="auto">
                <a:xfrm flipH="1" flipV="1">
                  <a:off x="258763" y="1438275"/>
                  <a:ext cx="73025" cy="77470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4" name="Line 390"/>
                <p:cNvSpPr>
                  <a:spLocks noChangeShapeType="1"/>
                </p:cNvSpPr>
                <p:nvPr/>
              </p:nvSpPr>
              <p:spPr bwMode="auto">
                <a:xfrm flipV="1">
                  <a:off x="3675063" y="1266825"/>
                  <a:ext cx="2703513" cy="14763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5" name="Line 394"/>
                <p:cNvSpPr>
                  <a:spLocks noChangeShapeType="1"/>
                </p:cNvSpPr>
                <p:nvPr/>
              </p:nvSpPr>
              <p:spPr bwMode="auto">
                <a:xfrm flipV="1">
                  <a:off x="4141788" y="1660525"/>
                  <a:ext cx="2373313" cy="122238"/>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6" name="Line 396"/>
                <p:cNvSpPr>
                  <a:spLocks noChangeShapeType="1"/>
                </p:cNvSpPr>
                <p:nvPr/>
              </p:nvSpPr>
              <p:spPr bwMode="auto">
                <a:xfrm flipV="1">
                  <a:off x="4854575" y="2189163"/>
                  <a:ext cx="2324100" cy="17145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7" name="Line 397"/>
                <p:cNvSpPr>
                  <a:spLocks noChangeShapeType="1"/>
                </p:cNvSpPr>
                <p:nvPr/>
              </p:nvSpPr>
              <p:spPr bwMode="auto">
                <a:xfrm flipH="1" flipV="1">
                  <a:off x="6502400" y="1279525"/>
                  <a:ext cx="23813" cy="38100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8" name="Line 398"/>
                <p:cNvSpPr>
                  <a:spLocks noChangeShapeType="1"/>
                </p:cNvSpPr>
                <p:nvPr/>
              </p:nvSpPr>
              <p:spPr bwMode="auto">
                <a:xfrm flipH="1" flipV="1">
                  <a:off x="6808788" y="1624013"/>
                  <a:ext cx="12700" cy="14605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9" name="Line 399"/>
                <p:cNvSpPr>
                  <a:spLocks noChangeShapeType="1"/>
                </p:cNvSpPr>
                <p:nvPr/>
              </p:nvSpPr>
              <p:spPr bwMode="auto">
                <a:xfrm flipH="1" flipV="1">
                  <a:off x="7091363" y="1536700"/>
                  <a:ext cx="25400" cy="44291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70" name="Line 400"/>
                <p:cNvSpPr>
                  <a:spLocks noChangeShapeType="1"/>
                </p:cNvSpPr>
                <p:nvPr/>
              </p:nvSpPr>
              <p:spPr bwMode="auto">
                <a:xfrm flipH="1" flipV="1">
                  <a:off x="406400" y="590550"/>
                  <a:ext cx="11113" cy="13890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71" name="Freeform 401"/>
                <p:cNvSpPr/>
                <p:nvPr/>
              </p:nvSpPr>
              <p:spPr bwMode="auto">
                <a:xfrm>
                  <a:off x="319088" y="2619375"/>
                  <a:ext cx="61913" cy="61913"/>
                </a:xfrm>
                <a:custGeom>
                  <a:avLst/>
                  <a:gdLst>
                    <a:gd name="T0" fmla="*/ 0 w 5"/>
                    <a:gd name="T1" fmla="*/ 0 h 5"/>
                    <a:gd name="T2" fmla="*/ 61913 w 5"/>
                    <a:gd name="T3" fmla="*/ 61913 h 5"/>
                    <a:gd name="T4" fmla="*/ 0 60000 65536"/>
                    <a:gd name="T5" fmla="*/ 0 60000 65536"/>
                    <a:gd name="T6" fmla="*/ 0 w 5"/>
                    <a:gd name="T7" fmla="*/ 0 h 5"/>
                    <a:gd name="T8" fmla="*/ 5 w 5"/>
                    <a:gd name="T9" fmla="*/ 5 h 5"/>
                  </a:gdLst>
                  <a:ahLst/>
                  <a:cxnLst>
                    <a:cxn ang="T4">
                      <a:pos x="T0" y="T1"/>
                    </a:cxn>
                    <a:cxn ang="T5">
                      <a:pos x="T2" y="T3"/>
                    </a:cxn>
                  </a:cxnLst>
                  <a:rect l="T6" t="T7" r="T8" b="T9"/>
                  <a:pathLst>
                    <a:path w="5" h="5">
                      <a:moveTo>
                        <a:pt x="0" y="0"/>
                      </a:moveTo>
                      <a:cubicBezTo>
                        <a:pt x="0" y="2"/>
                        <a:pt x="2" y="5"/>
                        <a:pt x="5" y="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2" name="Freeform 402"/>
                <p:cNvSpPr/>
                <p:nvPr/>
              </p:nvSpPr>
              <p:spPr bwMode="auto">
                <a:xfrm>
                  <a:off x="7178675" y="2065338"/>
                  <a:ext cx="36513" cy="123825"/>
                </a:xfrm>
                <a:custGeom>
                  <a:avLst/>
                  <a:gdLst>
                    <a:gd name="T0" fmla="*/ 0 w 3"/>
                    <a:gd name="T1" fmla="*/ 123825 h 10"/>
                    <a:gd name="T2" fmla="*/ 36513 w 3"/>
                    <a:gd name="T3" fmla="*/ 61913 h 10"/>
                    <a:gd name="T4" fmla="*/ 12171 w 3"/>
                    <a:gd name="T5" fmla="*/ 0 h 10"/>
                    <a:gd name="T6" fmla="*/ 0 60000 65536"/>
                    <a:gd name="T7" fmla="*/ 0 60000 65536"/>
                    <a:gd name="T8" fmla="*/ 0 60000 65536"/>
                    <a:gd name="T9" fmla="*/ 0 w 3"/>
                    <a:gd name="T10" fmla="*/ 0 h 10"/>
                    <a:gd name="T11" fmla="*/ 3 w 3"/>
                    <a:gd name="T12" fmla="*/ 10 h 10"/>
                  </a:gdLst>
                  <a:ahLst/>
                  <a:cxnLst>
                    <a:cxn ang="T6">
                      <a:pos x="T0" y="T1"/>
                    </a:cxn>
                    <a:cxn ang="T7">
                      <a:pos x="T2" y="T3"/>
                    </a:cxn>
                    <a:cxn ang="T8">
                      <a:pos x="T4" y="T5"/>
                    </a:cxn>
                  </a:cxnLst>
                  <a:rect l="T9" t="T10" r="T11" b="T12"/>
                  <a:pathLst>
                    <a:path w="3" h="10">
                      <a:moveTo>
                        <a:pt x="0" y="10"/>
                      </a:moveTo>
                      <a:cubicBezTo>
                        <a:pt x="2" y="9"/>
                        <a:pt x="3" y="7"/>
                        <a:pt x="3" y="5"/>
                      </a:cubicBezTo>
                      <a:cubicBezTo>
                        <a:pt x="3" y="3"/>
                        <a:pt x="2" y="1"/>
                        <a:pt x="1"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3" name="Freeform 403"/>
                <p:cNvSpPr/>
                <p:nvPr/>
              </p:nvSpPr>
              <p:spPr bwMode="auto">
                <a:xfrm>
                  <a:off x="6515100" y="1660525"/>
                  <a:ext cx="674688" cy="404813"/>
                </a:xfrm>
                <a:custGeom>
                  <a:avLst/>
                  <a:gdLst>
                    <a:gd name="T0" fmla="*/ 674688 w 55"/>
                    <a:gd name="T1" fmla="*/ 404813 h 33"/>
                    <a:gd name="T2" fmla="*/ 0 w 55"/>
                    <a:gd name="T3" fmla="*/ 0 h 33"/>
                    <a:gd name="T4" fmla="*/ 0 60000 65536"/>
                    <a:gd name="T5" fmla="*/ 0 60000 65536"/>
                    <a:gd name="T6" fmla="*/ 0 w 55"/>
                    <a:gd name="T7" fmla="*/ 0 h 33"/>
                    <a:gd name="T8" fmla="*/ 55 w 55"/>
                    <a:gd name="T9" fmla="*/ 33 h 33"/>
                  </a:gdLst>
                  <a:ahLst/>
                  <a:cxnLst>
                    <a:cxn ang="T4">
                      <a:pos x="T0" y="T1"/>
                    </a:cxn>
                    <a:cxn ang="T5">
                      <a:pos x="T2" y="T3"/>
                    </a:cxn>
                  </a:cxnLst>
                  <a:rect l="T6" t="T7" r="T8" b="T9"/>
                  <a:pathLst>
                    <a:path w="55" h="33">
                      <a:moveTo>
                        <a:pt x="55" y="33"/>
                      </a:moveTo>
                      <a:cubicBezTo>
                        <a:pt x="41" y="16"/>
                        <a:pt x="21" y="4"/>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4" name="Freeform 540"/>
                <p:cNvSpPr/>
                <p:nvPr/>
              </p:nvSpPr>
              <p:spPr bwMode="auto">
                <a:xfrm>
                  <a:off x="282575" y="1979613"/>
                  <a:ext cx="134938" cy="639763"/>
                </a:xfrm>
                <a:custGeom>
                  <a:avLst/>
                  <a:gdLst>
                    <a:gd name="T0" fmla="*/ 134938 w 11"/>
                    <a:gd name="T1" fmla="*/ 0 h 52"/>
                    <a:gd name="T2" fmla="*/ 36801 w 11"/>
                    <a:gd name="T3" fmla="*/ 639763 h 52"/>
                    <a:gd name="T4" fmla="*/ 0 60000 65536"/>
                    <a:gd name="T5" fmla="*/ 0 60000 65536"/>
                    <a:gd name="T6" fmla="*/ 0 w 11"/>
                    <a:gd name="T7" fmla="*/ 0 h 52"/>
                    <a:gd name="T8" fmla="*/ 11 w 11"/>
                    <a:gd name="T9" fmla="*/ 52 h 52"/>
                  </a:gdLst>
                  <a:ahLst/>
                  <a:cxnLst>
                    <a:cxn ang="T4">
                      <a:pos x="T0" y="T1"/>
                    </a:cxn>
                    <a:cxn ang="T5">
                      <a:pos x="T2" y="T3"/>
                    </a:cxn>
                  </a:cxnLst>
                  <a:rect l="T6" t="T7" r="T8" b="T9"/>
                  <a:pathLst>
                    <a:path w="11" h="52">
                      <a:moveTo>
                        <a:pt x="11" y="0"/>
                      </a:moveTo>
                      <a:cubicBezTo>
                        <a:pt x="3" y="16"/>
                        <a:pt x="0" y="34"/>
                        <a:pt x="3" y="52"/>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5" name="Freeform 541"/>
                <p:cNvSpPr/>
                <p:nvPr/>
              </p:nvSpPr>
              <p:spPr bwMode="auto">
                <a:xfrm>
                  <a:off x="6502400" y="1106488"/>
                  <a:ext cx="61913" cy="173038"/>
                </a:xfrm>
                <a:custGeom>
                  <a:avLst/>
                  <a:gdLst>
                    <a:gd name="T0" fmla="*/ 61913 w 5"/>
                    <a:gd name="T1" fmla="*/ 0 h 14"/>
                    <a:gd name="T2" fmla="*/ 0 w 5"/>
                    <a:gd name="T3" fmla="*/ 173038 h 14"/>
                    <a:gd name="T4" fmla="*/ 0 60000 65536"/>
                    <a:gd name="T5" fmla="*/ 0 60000 65536"/>
                    <a:gd name="T6" fmla="*/ 0 w 5"/>
                    <a:gd name="T7" fmla="*/ 0 h 14"/>
                    <a:gd name="T8" fmla="*/ 5 w 5"/>
                    <a:gd name="T9" fmla="*/ 14 h 14"/>
                  </a:gdLst>
                  <a:ahLst/>
                  <a:cxnLst>
                    <a:cxn ang="T4">
                      <a:pos x="T0" y="T1"/>
                    </a:cxn>
                    <a:cxn ang="T5">
                      <a:pos x="T2" y="T3"/>
                    </a:cxn>
                  </a:cxnLst>
                  <a:rect l="T6" t="T7" r="T8" b="T9"/>
                  <a:pathLst>
                    <a:path w="5" h="14">
                      <a:moveTo>
                        <a:pt x="5" y="0"/>
                      </a:moveTo>
                      <a:cubicBezTo>
                        <a:pt x="2" y="4"/>
                        <a:pt x="0" y="9"/>
                        <a:pt x="0" y="14"/>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6" name="Freeform 542"/>
                <p:cNvSpPr/>
                <p:nvPr/>
              </p:nvSpPr>
              <p:spPr bwMode="auto">
                <a:xfrm>
                  <a:off x="6564313" y="1020763"/>
                  <a:ext cx="319088" cy="85725"/>
                </a:xfrm>
                <a:custGeom>
                  <a:avLst/>
                  <a:gdLst>
                    <a:gd name="T0" fmla="*/ 319088 w 26"/>
                    <a:gd name="T1" fmla="*/ 73479 h 7"/>
                    <a:gd name="T2" fmla="*/ 159544 w 26"/>
                    <a:gd name="T3" fmla="*/ 0 h 7"/>
                    <a:gd name="T4" fmla="*/ 0 w 26"/>
                    <a:gd name="T5" fmla="*/ 85725 h 7"/>
                    <a:gd name="T6" fmla="*/ 0 60000 65536"/>
                    <a:gd name="T7" fmla="*/ 0 60000 65536"/>
                    <a:gd name="T8" fmla="*/ 0 60000 65536"/>
                    <a:gd name="T9" fmla="*/ 0 w 26"/>
                    <a:gd name="T10" fmla="*/ 0 h 7"/>
                    <a:gd name="T11" fmla="*/ 26 w 26"/>
                    <a:gd name="T12" fmla="*/ 7 h 7"/>
                  </a:gdLst>
                  <a:ahLst/>
                  <a:cxnLst>
                    <a:cxn ang="T6">
                      <a:pos x="T0" y="T1"/>
                    </a:cxn>
                    <a:cxn ang="T7">
                      <a:pos x="T2" y="T3"/>
                    </a:cxn>
                    <a:cxn ang="T8">
                      <a:pos x="T4" y="T5"/>
                    </a:cxn>
                  </a:cxnLst>
                  <a:rect l="T9" t="T10" r="T11" b="T12"/>
                  <a:pathLst>
                    <a:path w="26" h="7">
                      <a:moveTo>
                        <a:pt x="26" y="6"/>
                      </a:moveTo>
                      <a:cubicBezTo>
                        <a:pt x="23" y="2"/>
                        <a:pt x="18" y="0"/>
                        <a:pt x="13" y="0"/>
                      </a:cubicBezTo>
                      <a:cubicBezTo>
                        <a:pt x="8" y="0"/>
                        <a:pt x="3" y="3"/>
                        <a:pt x="0"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7" name="Freeform 543"/>
                <p:cNvSpPr/>
                <p:nvPr/>
              </p:nvSpPr>
              <p:spPr bwMode="auto">
                <a:xfrm>
                  <a:off x="6883400" y="1093788"/>
                  <a:ext cx="207963" cy="442913"/>
                </a:xfrm>
                <a:custGeom>
                  <a:avLst/>
                  <a:gdLst>
                    <a:gd name="T0" fmla="*/ 207963 w 17"/>
                    <a:gd name="T1" fmla="*/ 442913 h 36"/>
                    <a:gd name="T2" fmla="*/ 0 w 17"/>
                    <a:gd name="T3" fmla="*/ 0 h 36"/>
                    <a:gd name="T4" fmla="*/ 0 60000 65536"/>
                    <a:gd name="T5" fmla="*/ 0 60000 65536"/>
                    <a:gd name="T6" fmla="*/ 0 w 17"/>
                    <a:gd name="T7" fmla="*/ 0 h 36"/>
                    <a:gd name="T8" fmla="*/ 17 w 17"/>
                    <a:gd name="T9" fmla="*/ 36 h 36"/>
                  </a:gdLst>
                  <a:ahLst/>
                  <a:cxnLst>
                    <a:cxn ang="T4">
                      <a:pos x="T0" y="T1"/>
                    </a:cxn>
                    <a:cxn ang="T5">
                      <a:pos x="T2" y="T3"/>
                    </a:cxn>
                  </a:cxnLst>
                  <a:rect l="T6" t="T7" r="T8" b="T9"/>
                  <a:pathLst>
                    <a:path w="17" h="36">
                      <a:moveTo>
                        <a:pt x="17" y="36"/>
                      </a:moveTo>
                      <a:cubicBezTo>
                        <a:pt x="16" y="22"/>
                        <a:pt x="10" y="9"/>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8" name="Freeform 544"/>
                <p:cNvSpPr/>
                <p:nvPr/>
              </p:nvSpPr>
              <p:spPr bwMode="auto">
                <a:xfrm>
                  <a:off x="6575425" y="1230313"/>
                  <a:ext cx="61913" cy="85725"/>
                </a:xfrm>
                <a:custGeom>
                  <a:avLst/>
                  <a:gdLst>
                    <a:gd name="T0" fmla="*/ 61913 w 5"/>
                    <a:gd name="T1" fmla="*/ 0 h 7"/>
                    <a:gd name="T2" fmla="*/ 12383 w 5"/>
                    <a:gd name="T3" fmla="*/ 24493 h 7"/>
                    <a:gd name="T4" fmla="*/ 0 w 5"/>
                    <a:gd name="T5" fmla="*/ 85725 h 7"/>
                    <a:gd name="T6" fmla="*/ 0 60000 65536"/>
                    <a:gd name="T7" fmla="*/ 0 60000 65536"/>
                    <a:gd name="T8" fmla="*/ 0 60000 65536"/>
                    <a:gd name="T9" fmla="*/ 0 w 5"/>
                    <a:gd name="T10" fmla="*/ 0 h 7"/>
                    <a:gd name="T11" fmla="*/ 5 w 5"/>
                    <a:gd name="T12" fmla="*/ 7 h 7"/>
                  </a:gdLst>
                  <a:ahLst/>
                  <a:cxnLst>
                    <a:cxn ang="T6">
                      <a:pos x="T0" y="T1"/>
                    </a:cxn>
                    <a:cxn ang="T7">
                      <a:pos x="T2" y="T3"/>
                    </a:cxn>
                    <a:cxn ang="T8">
                      <a:pos x="T4" y="T5"/>
                    </a:cxn>
                  </a:cxnLst>
                  <a:rect l="T9" t="T10" r="T11" b="T12"/>
                  <a:pathLst>
                    <a:path w="5" h="7">
                      <a:moveTo>
                        <a:pt x="5" y="0"/>
                      </a:moveTo>
                      <a:cubicBezTo>
                        <a:pt x="3" y="0"/>
                        <a:pt x="2" y="1"/>
                        <a:pt x="1" y="2"/>
                      </a:cubicBezTo>
                      <a:cubicBezTo>
                        <a:pt x="0" y="3"/>
                        <a:pt x="0" y="5"/>
                        <a:pt x="0" y="7"/>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9" name="Freeform 545"/>
                <p:cNvSpPr/>
                <p:nvPr/>
              </p:nvSpPr>
              <p:spPr bwMode="auto">
                <a:xfrm>
                  <a:off x="6637338" y="1230313"/>
                  <a:ext cx="98425" cy="109538"/>
                </a:xfrm>
                <a:custGeom>
                  <a:avLst/>
                  <a:gdLst>
                    <a:gd name="T0" fmla="*/ 98425 w 8"/>
                    <a:gd name="T1" fmla="*/ 109538 h 9"/>
                    <a:gd name="T2" fmla="*/ 0 w 8"/>
                    <a:gd name="T3" fmla="*/ 0 h 9"/>
                    <a:gd name="T4" fmla="*/ 0 60000 65536"/>
                    <a:gd name="T5" fmla="*/ 0 60000 65536"/>
                    <a:gd name="T6" fmla="*/ 0 w 8"/>
                    <a:gd name="T7" fmla="*/ 0 h 9"/>
                    <a:gd name="T8" fmla="*/ 8 w 8"/>
                    <a:gd name="T9" fmla="*/ 9 h 9"/>
                  </a:gdLst>
                  <a:ahLst/>
                  <a:cxnLst>
                    <a:cxn ang="T4">
                      <a:pos x="T0" y="T1"/>
                    </a:cxn>
                    <a:cxn ang="T5">
                      <a:pos x="T2" y="T3"/>
                    </a:cxn>
                  </a:cxnLst>
                  <a:rect l="T6" t="T7" r="T8" b="T9"/>
                  <a:pathLst>
                    <a:path w="8" h="9">
                      <a:moveTo>
                        <a:pt x="8" y="9"/>
                      </a:moveTo>
                      <a:cubicBezTo>
                        <a:pt x="6" y="5"/>
                        <a:pt x="4" y="2"/>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80" name="Freeform 546"/>
                <p:cNvSpPr/>
                <p:nvPr/>
              </p:nvSpPr>
              <p:spPr bwMode="auto">
                <a:xfrm>
                  <a:off x="6735763" y="1339850"/>
                  <a:ext cx="73025" cy="284163"/>
                </a:xfrm>
                <a:custGeom>
                  <a:avLst/>
                  <a:gdLst>
                    <a:gd name="T0" fmla="*/ 73025 w 6"/>
                    <a:gd name="T1" fmla="*/ 284163 h 23"/>
                    <a:gd name="T2" fmla="*/ 0 w 6"/>
                    <a:gd name="T3" fmla="*/ 0 h 23"/>
                    <a:gd name="T4" fmla="*/ 0 60000 65536"/>
                    <a:gd name="T5" fmla="*/ 0 60000 65536"/>
                    <a:gd name="T6" fmla="*/ 0 w 6"/>
                    <a:gd name="T7" fmla="*/ 0 h 23"/>
                    <a:gd name="T8" fmla="*/ 6 w 6"/>
                    <a:gd name="T9" fmla="*/ 23 h 23"/>
                  </a:gdLst>
                  <a:ahLst/>
                  <a:cxnLst>
                    <a:cxn ang="T4">
                      <a:pos x="T0" y="T1"/>
                    </a:cxn>
                    <a:cxn ang="T5">
                      <a:pos x="T2" y="T3"/>
                    </a:cxn>
                  </a:cxnLst>
                  <a:rect l="T6" t="T7" r="T8" b="T9"/>
                  <a:pathLst>
                    <a:path w="6" h="23">
                      <a:moveTo>
                        <a:pt x="6" y="23"/>
                      </a:moveTo>
                      <a:cubicBezTo>
                        <a:pt x="6" y="15"/>
                        <a:pt x="3" y="7"/>
                        <a:pt x="0" y="0"/>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81" name="Line 547"/>
                <p:cNvSpPr>
                  <a:spLocks noChangeShapeType="1"/>
                </p:cNvSpPr>
                <p:nvPr/>
              </p:nvSpPr>
              <p:spPr bwMode="auto">
                <a:xfrm flipH="1" flipV="1">
                  <a:off x="6564313" y="2238375"/>
                  <a:ext cx="47625" cy="9953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82" name="Line 548"/>
                <p:cNvSpPr>
                  <a:spLocks noChangeShapeType="1"/>
                </p:cNvSpPr>
                <p:nvPr/>
              </p:nvSpPr>
              <p:spPr bwMode="auto">
                <a:xfrm flipH="1" flipV="1">
                  <a:off x="6858000" y="2212975"/>
                  <a:ext cx="98425" cy="136525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83" name="Line 549"/>
                <p:cNvSpPr>
                  <a:spLocks noChangeShapeType="1"/>
                </p:cNvSpPr>
                <p:nvPr/>
              </p:nvSpPr>
              <p:spPr bwMode="auto">
                <a:xfrm flipH="1" flipV="1">
                  <a:off x="7129463" y="2201863"/>
                  <a:ext cx="85725" cy="138906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84" name="Freeform 550"/>
                <p:cNvSpPr/>
                <p:nvPr/>
              </p:nvSpPr>
              <p:spPr bwMode="auto">
                <a:xfrm>
                  <a:off x="0" y="1328738"/>
                  <a:ext cx="258763" cy="109538"/>
                </a:xfrm>
                <a:custGeom>
                  <a:avLst/>
                  <a:gdLst>
                    <a:gd name="T0" fmla="*/ 258763 w 21"/>
                    <a:gd name="T1" fmla="*/ 109538 h 9"/>
                    <a:gd name="T2" fmla="*/ 135543 w 21"/>
                    <a:gd name="T3" fmla="*/ 0 h 9"/>
                    <a:gd name="T4" fmla="*/ 0 w 21"/>
                    <a:gd name="T5" fmla="*/ 109538 h 9"/>
                    <a:gd name="T6" fmla="*/ 0 60000 65536"/>
                    <a:gd name="T7" fmla="*/ 0 60000 65536"/>
                    <a:gd name="T8" fmla="*/ 0 60000 65536"/>
                    <a:gd name="T9" fmla="*/ 0 w 21"/>
                    <a:gd name="T10" fmla="*/ 0 h 9"/>
                    <a:gd name="T11" fmla="*/ 21 w 21"/>
                    <a:gd name="T12" fmla="*/ 9 h 9"/>
                  </a:gdLst>
                  <a:ahLst/>
                  <a:cxnLst>
                    <a:cxn ang="T6">
                      <a:pos x="T0" y="T1"/>
                    </a:cxn>
                    <a:cxn ang="T7">
                      <a:pos x="T2" y="T3"/>
                    </a:cxn>
                    <a:cxn ang="T8">
                      <a:pos x="T4" y="T5"/>
                    </a:cxn>
                  </a:cxnLst>
                  <a:rect l="T9" t="T10" r="T11" b="T12"/>
                  <a:pathLst>
                    <a:path w="21" h="9">
                      <a:moveTo>
                        <a:pt x="21" y="9"/>
                      </a:moveTo>
                      <a:cubicBezTo>
                        <a:pt x="20" y="4"/>
                        <a:pt x="16" y="0"/>
                        <a:pt x="11" y="0"/>
                      </a:cubicBezTo>
                      <a:cubicBezTo>
                        <a:pt x="6" y="0"/>
                        <a:pt x="1" y="4"/>
                        <a:pt x="0" y="9"/>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85" name="Line 552"/>
                <p:cNvSpPr>
                  <a:spLocks noChangeShapeType="1"/>
                </p:cNvSpPr>
                <p:nvPr/>
              </p:nvSpPr>
              <p:spPr bwMode="auto">
                <a:xfrm flipH="1" flipV="1">
                  <a:off x="0" y="1438275"/>
                  <a:ext cx="147638" cy="213995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86" name="Freeform 571"/>
                <p:cNvSpPr/>
                <p:nvPr/>
              </p:nvSpPr>
              <p:spPr bwMode="auto">
                <a:xfrm>
                  <a:off x="6219825" y="0"/>
                  <a:ext cx="295275" cy="1660525"/>
                </a:xfrm>
                <a:custGeom>
                  <a:avLst/>
                  <a:gdLst>
                    <a:gd name="T0" fmla="*/ 0 w 24"/>
                    <a:gd name="T1" fmla="*/ 0 h 135"/>
                    <a:gd name="T2" fmla="*/ 184547 w 24"/>
                    <a:gd name="T3" fmla="*/ 1463722 h 135"/>
                    <a:gd name="T4" fmla="*/ 295275 w 24"/>
                    <a:gd name="T5" fmla="*/ 1660525 h 135"/>
                    <a:gd name="T6" fmla="*/ 0 60000 65536"/>
                    <a:gd name="T7" fmla="*/ 0 60000 65536"/>
                    <a:gd name="T8" fmla="*/ 0 60000 65536"/>
                    <a:gd name="T9" fmla="*/ 0 w 24"/>
                    <a:gd name="T10" fmla="*/ 0 h 135"/>
                    <a:gd name="T11" fmla="*/ 24 w 24"/>
                    <a:gd name="T12" fmla="*/ 135 h 135"/>
                  </a:gdLst>
                  <a:ahLst/>
                  <a:cxnLst>
                    <a:cxn ang="T6">
                      <a:pos x="T0" y="T1"/>
                    </a:cxn>
                    <a:cxn ang="T7">
                      <a:pos x="T2" y="T3"/>
                    </a:cxn>
                    <a:cxn ang="T8">
                      <a:pos x="T4" y="T5"/>
                    </a:cxn>
                  </a:cxnLst>
                  <a:rect l="T9" t="T10" r="T11" b="T12"/>
                  <a:pathLst>
                    <a:path w="24" h="135">
                      <a:moveTo>
                        <a:pt x="0" y="0"/>
                      </a:moveTo>
                      <a:lnTo>
                        <a:pt x="15" y="119"/>
                      </a:lnTo>
                      <a:cubicBezTo>
                        <a:pt x="16" y="125"/>
                        <a:pt x="19" y="131"/>
                        <a:pt x="24" y="135"/>
                      </a:cubicBezTo>
                    </a:path>
                  </a:pathLst>
                </a:custGeom>
                <a:noFill/>
                <a:ln w="28575"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8487" name="直接连接符 192"/>
                <p:cNvCxnSpPr>
                  <a:cxnSpLocks noChangeShapeType="1"/>
                  <a:stCxn id="18470" idx="0"/>
                </p:cNvCxnSpPr>
                <p:nvPr/>
              </p:nvCxnSpPr>
              <p:spPr bwMode="auto">
                <a:xfrm rot="5400000" flipH="1" flipV="1">
                  <a:off x="1121566" y="1172384"/>
                  <a:ext cx="103176" cy="1511282"/>
                </a:xfrm>
                <a:prstGeom prst="line">
                  <a:avLst/>
                </a:prstGeom>
                <a:noFill/>
                <a:ln w="28575">
                  <a:solidFill>
                    <a:schemeClr val="bg1"/>
                  </a:solidFill>
                  <a:round/>
                </a:ln>
                <a:extLst>
                  <a:ext uri="{909E8E84-426E-40DD-AFC4-6F175D3DCCD1}">
                    <a14:hiddenFill xmlns:a14="http://schemas.microsoft.com/office/drawing/2010/main">
                      <a:noFill/>
                    </a14:hiddenFill>
                  </a:ext>
                </a:extLst>
              </p:spPr>
            </p:cxnSp>
            <p:cxnSp>
              <p:nvCxnSpPr>
                <p:cNvPr id="18488" name="直接连接符 195"/>
                <p:cNvCxnSpPr>
                  <a:cxnSpLocks noChangeShapeType="1"/>
                  <a:stCxn id="18461" idx="1"/>
                </p:cNvCxnSpPr>
                <p:nvPr/>
              </p:nvCxnSpPr>
              <p:spPr bwMode="auto">
                <a:xfrm rot="5400000" flipH="1" flipV="1">
                  <a:off x="1710528" y="1177138"/>
                  <a:ext cx="161909" cy="2846379"/>
                </a:xfrm>
                <a:prstGeom prst="line">
                  <a:avLst/>
                </a:prstGeom>
                <a:noFill/>
                <a:ln w="28575">
                  <a:solidFill>
                    <a:schemeClr val="bg1"/>
                  </a:solidFill>
                  <a:round/>
                </a:ln>
                <a:extLst>
                  <a:ext uri="{909E8E84-426E-40DD-AFC4-6F175D3DCCD1}">
                    <a14:hiddenFill xmlns:a14="http://schemas.microsoft.com/office/drawing/2010/main">
                      <a:noFill/>
                    </a14:hiddenFill>
                  </a:ext>
                </a:extLst>
              </p:spPr>
            </p:cxnSp>
            <p:cxnSp>
              <p:nvCxnSpPr>
                <p:cNvPr id="18489" name="直接连接符 197"/>
                <p:cNvCxnSpPr>
                  <a:cxnSpLocks noChangeShapeType="1"/>
                </p:cNvCxnSpPr>
                <p:nvPr/>
              </p:nvCxnSpPr>
              <p:spPr bwMode="auto">
                <a:xfrm rot="10800000" flipV="1">
                  <a:off x="428597" y="1519247"/>
                  <a:ext cx="1428760" cy="71438"/>
                </a:xfrm>
                <a:prstGeom prst="line">
                  <a:avLst/>
                </a:prstGeom>
                <a:noFill/>
                <a:ln w="28575">
                  <a:solidFill>
                    <a:schemeClr val="bg1"/>
                  </a:solidFill>
                  <a:round/>
                </a:ln>
                <a:extLst>
                  <a:ext uri="{909E8E84-426E-40DD-AFC4-6F175D3DCCD1}">
                    <a14:hiddenFill xmlns:a14="http://schemas.microsoft.com/office/drawing/2010/main">
                      <a:noFill/>
                    </a14:hiddenFill>
                  </a:ext>
                </a:extLst>
              </p:spPr>
            </p:cxnSp>
          </p:grpSp>
        </p:grpSp>
      </p:grpSp>
      <p:sp>
        <p:nvSpPr>
          <p:cNvPr id="6304" name="矩形 216"/>
          <p:cNvSpPr>
            <a:spLocks noChangeArrowheads="1"/>
          </p:cNvSpPr>
          <p:nvPr/>
        </p:nvSpPr>
        <p:spPr bwMode="auto">
          <a:xfrm>
            <a:off x="6381750" y="71438"/>
            <a:ext cx="400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eaLnBrk="1" hangingPunct="1">
              <a:spcBef>
                <a:spcPts val="300"/>
              </a:spcBef>
              <a:buFont typeface="Arial" panose="020B0604020202020204" pitchFamily="34" charset="0"/>
              <a:buNone/>
            </a:pPr>
            <a:endParaRPr lang="en-US" altLang="zh-CN" sz="1800">
              <a:solidFill>
                <a:schemeClr val="bg1"/>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1"/>
          <a:srcRect l="-6159" t="-306" r="34084" b="32565"/>
          <a:stretch>
            <a:fillRect/>
          </a:stretch>
        </p:blipFill>
        <p:spPr>
          <a:xfrm rot="540000">
            <a:off x="2414905" y="-271145"/>
            <a:ext cx="2712085" cy="2716530"/>
          </a:xfrm>
          <a:prstGeom prst="rect">
            <a:avLst/>
          </a:prstGeom>
        </p:spPr>
      </p:pic>
      <p:grpSp>
        <p:nvGrpSpPr>
          <p:cNvPr id="18" name="组合 17" descr="7b0a202020202274657874626f78223a20227b5c2263617465676f72795f69645c223a31303434352c5c2269645c223a32303334323131357d220a7d0a"/>
          <p:cNvGrpSpPr/>
          <p:nvPr/>
        </p:nvGrpSpPr>
        <p:grpSpPr>
          <a:xfrm>
            <a:off x="5759450" y="316230"/>
            <a:ext cx="5191125" cy="2063115"/>
            <a:chOff x="5509" y="3777"/>
            <a:chExt cx="8175" cy="3249"/>
          </a:xfrm>
        </p:grpSpPr>
        <p:grpSp>
          <p:nvGrpSpPr>
            <p:cNvPr id="19" name="图形 15"/>
            <p:cNvGrpSpPr/>
            <p:nvPr/>
          </p:nvGrpSpPr>
          <p:grpSpPr>
            <a:xfrm>
              <a:off x="5509" y="3777"/>
              <a:ext cx="8175" cy="3249"/>
              <a:chOff x="3498344" y="2398295"/>
              <a:chExt cx="5191133" cy="2062802"/>
            </a:xfrm>
          </p:grpSpPr>
          <p:sp>
            <p:nvSpPr>
              <p:cNvPr id="20" name="任意多边形: 形状 17"/>
              <p:cNvSpPr/>
              <p:nvPr/>
            </p:nvSpPr>
            <p:spPr>
              <a:xfrm>
                <a:off x="3652949" y="2551507"/>
                <a:ext cx="5036527" cy="1909590"/>
              </a:xfrm>
              <a:custGeom>
                <a:avLst/>
                <a:gdLst>
                  <a:gd name="connsiteX0" fmla="*/ 384425 w 5036527"/>
                  <a:gd name="connsiteY0" fmla="*/ 0 h 1909590"/>
                  <a:gd name="connsiteX1" fmla="*/ 384425 w 5036527"/>
                  <a:gd name="connsiteY1" fmla="*/ 227034 h 1909590"/>
                  <a:gd name="connsiteX2" fmla="*/ 0 w 5036527"/>
                  <a:gd name="connsiteY2" fmla="*/ 568281 h 1909590"/>
                  <a:gd name="connsiteX3" fmla="*/ 384425 w 5036527"/>
                  <a:gd name="connsiteY3" fmla="*/ 908135 h 1909590"/>
                  <a:gd name="connsiteX4" fmla="*/ 384425 w 5036527"/>
                  <a:gd name="connsiteY4" fmla="*/ 1909590 h 1909590"/>
                  <a:gd name="connsiteX5" fmla="*/ 5036528 w 5036527"/>
                  <a:gd name="connsiteY5" fmla="*/ 1909590 h 1909590"/>
                  <a:gd name="connsiteX6" fmla="*/ 5036528 w 5036527"/>
                  <a:gd name="connsiteY6" fmla="*/ 0 h 190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527" h="1909590">
                    <a:moveTo>
                      <a:pt x="384425" y="0"/>
                    </a:moveTo>
                    <a:lnTo>
                      <a:pt x="384425" y="227034"/>
                    </a:lnTo>
                    <a:lnTo>
                      <a:pt x="0" y="568281"/>
                    </a:lnTo>
                    <a:lnTo>
                      <a:pt x="384425" y="908135"/>
                    </a:lnTo>
                    <a:lnTo>
                      <a:pt x="384425" y="1909590"/>
                    </a:lnTo>
                    <a:lnTo>
                      <a:pt x="5036528" y="1909590"/>
                    </a:lnTo>
                    <a:lnTo>
                      <a:pt x="5036528" y="0"/>
                    </a:lnTo>
                    <a:close/>
                  </a:path>
                </a:pathLst>
              </a:custGeom>
              <a:solidFill>
                <a:srgbClr val="E9E9EB"/>
              </a:solidFill>
              <a:ln w="1391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18"/>
              <p:cNvSpPr/>
              <p:nvPr/>
            </p:nvSpPr>
            <p:spPr>
              <a:xfrm>
                <a:off x="3540129" y="2426151"/>
                <a:ext cx="5036527" cy="1908197"/>
              </a:xfrm>
              <a:custGeom>
                <a:avLst/>
                <a:gdLst>
                  <a:gd name="connsiteX0" fmla="*/ 385818 w 5036527"/>
                  <a:gd name="connsiteY0" fmla="*/ 0 h 1908197"/>
                  <a:gd name="connsiteX1" fmla="*/ 385818 w 5036527"/>
                  <a:gd name="connsiteY1" fmla="*/ 225641 h 1908197"/>
                  <a:gd name="connsiteX2" fmla="*/ 0 w 5036527"/>
                  <a:gd name="connsiteY2" fmla="*/ 566888 h 1908197"/>
                  <a:gd name="connsiteX3" fmla="*/ 385818 w 5036527"/>
                  <a:gd name="connsiteY3" fmla="*/ 908135 h 1908197"/>
                  <a:gd name="connsiteX4" fmla="*/ 385818 w 5036527"/>
                  <a:gd name="connsiteY4" fmla="*/ 1908197 h 1908197"/>
                  <a:gd name="connsiteX5" fmla="*/ 5036528 w 5036527"/>
                  <a:gd name="connsiteY5" fmla="*/ 1908197 h 1908197"/>
                  <a:gd name="connsiteX6" fmla="*/ 5036528 w 5036527"/>
                  <a:gd name="connsiteY6" fmla="*/ 0 h 190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527" h="1908197">
                    <a:moveTo>
                      <a:pt x="385818" y="0"/>
                    </a:moveTo>
                    <a:lnTo>
                      <a:pt x="385818" y="225641"/>
                    </a:lnTo>
                    <a:lnTo>
                      <a:pt x="0" y="566888"/>
                    </a:lnTo>
                    <a:lnTo>
                      <a:pt x="385818" y="908135"/>
                    </a:lnTo>
                    <a:lnTo>
                      <a:pt x="385818" y="1908197"/>
                    </a:lnTo>
                    <a:lnTo>
                      <a:pt x="5036528" y="1908197"/>
                    </a:lnTo>
                    <a:lnTo>
                      <a:pt x="5036528" y="0"/>
                    </a:lnTo>
                    <a:close/>
                  </a:path>
                </a:pathLst>
              </a:custGeom>
              <a:solidFill>
                <a:srgbClr val="FFFFFF"/>
              </a:solidFill>
              <a:ln w="1391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19"/>
              <p:cNvSpPr/>
              <p:nvPr/>
            </p:nvSpPr>
            <p:spPr>
              <a:xfrm>
                <a:off x="3530379" y="2426151"/>
                <a:ext cx="5046277" cy="1908197"/>
              </a:xfrm>
              <a:custGeom>
                <a:avLst/>
                <a:gdLst>
                  <a:gd name="connsiteX0" fmla="*/ 4912565 w 5046277"/>
                  <a:gd name="connsiteY0" fmla="*/ 0 h 1908197"/>
                  <a:gd name="connsiteX1" fmla="*/ 4912565 w 5046277"/>
                  <a:gd name="connsiteY1" fmla="*/ 1763341 h 1908197"/>
                  <a:gd name="connsiteX2" fmla="*/ 473567 w 5046277"/>
                  <a:gd name="connsiteY2" fmla="*/ 1763341 h 1908197"/>
                  <a:gd name="connsiteX3" fmla="*/ 473567 w 5046277"/>
                  <a:gd name="connsiteY3" fmla="*/ 895599 h 1908197"/>
                  <a:gd name="connsiteX4" fmla="*/ 473567 w 5046277"/>
                  <a:gd name="connsiteY4" fmla="*/ 895599 h 1908197"/>
                  <a:gd name="connsiteX5" fmla="*/ 473567 w 5046277"/>
                  <a:gd name="connsiteY5" fmla="*/ 895599 h 1908197"/>
                  <a:gd name="connsiteX6" fmla="*/ 39000 w 5046277"/>
                  <a:gd name="connsiteY6" fmla="*/ 518138 h 1908197"/>
                  <a:gd name="connsiteX7" fmla="*/ 0 w 5046277"/>
                  <a:gd name="connsiteY7" fmla="*/ 562709 h 1908197"/>
                  <a:gd name="connsiteX8" fmla="*/ 395568 w 5046277"/>
                  <a:gd name="connsiteY8" fmla="*/ 906742 h 1908197"/>
                  <a:gd name="connsiteX9" fmla="*/ 395568 w 5046277"/>
                  <a:gd name="connsiteY9" fmla="*/ 1763341 h 1908197"/>
                  <a:gd name="connsiteX10" fmla="*/ 395568 w 5046277"/>
                  <a:gd name="connsiteY10" fmla="*/ 1908197 h 1908197"/>
                  <a:gd name="connsiteX11" fmla="*/ 473567 w 5046277"/>
                  <a:gd name="connsiteY11" fmla="*/ 1908197 h 1908197"/>
                  <a:gd name="connsiteX12" fmla="*/ 4912565 w 5046277"/>
                  <a:gd name="connsiteY12" fmla="*/ 1908197 h 1908197"/>
                  <a:gd name="connsiteX13" fmla="*/ 5046278 w 5046277"/>
                  <a:gd name="connsiteY13" fmla="*/ 1908197 h 1908197"/>
                  <a:gd name="connsiteX14" fmla="*/ 5046278 w 5046277"/>
                  <a:gd name="connsiteY14" fmla="*/ 1763341 h 1908197"/>
                  <a:gd name="connsiteX15" fmla="*/ 5046278 w 5046277"/>
                  <a:gd name="connsiteY15" fmla="*/ 0 h 190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46277" h="1908197">
                    <a:moveTo>
                      <a:pt x="4912565" y="0"/>
                    </a:moveTo>
                    <a:lnTo>
                      <a:pt x="4912565" y="1763341"/>
                    </a:lnTo>
                    <a:lnTo>
                      <a:pt x="473567" y="1763341"/>
                    </a:lnTo>
                    <a:lnTo>
                      <a:pt x="473567" y="895599"/>
                    </a:lnTo>
                    <a:lnTo>
                      <a:pt x="473567" y="895599"/>
                    </a:lnTo>
                    <a:lnTo>
                      <a:pt x="473567" y="895599"/>
                    </a:lnTo>
                    <a:lnTo>
                      <a:pt x="39000" y="518138"/>
                    </a:lnTo>
                    <a:lnTo>
                      <a:pt x="0" y="562709"/>
                    </a:lnTo>
                    <a:lnTo>
                      <a:pt x="395568" y="906742"/>
                    </a:lnTo>
                    <a:lnTo>
                      <a:pt x="395568" y="1763341"/>
                    </a:lnTo>
                    <a:lnTo>
                      <a:pt x="395568" y="1908197"/>
                    </a:lnTo>
                    <a:lnTo>
                      <a:pt x="473567" y="1908197"/>
                    </a:lnTo>
                    <a:lnTo>
                      <a:pt x="4912565" y="1908197"/>
                    </a:lnTo>
                    <a:lnTo>
                      <a:pt x="5046278" y="1908197"/>
                    </a:lnTo>
                    <a:lnTo>
                      <a:pt x="5046278" y="1763341"/>
                    </a:lnTo>
                    <a:lnTo>
                      <a:pt x="5046278" y="0"/>
                    </a:lnTo>
                    <a:close/>
                  </a:path>
                </a:pathLst>
              </a:custGeom>
              <a:solidFill>
                <a:srgbClr val="B4B4B5"/>
              </a:solidFill>
              <a:ln w="1391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0"/>
              <p:cNvSpPr/>
              <p:nvPr/>
            </p:nvSpPr>
            <p:spPr>
              <a:xfrm>
                <a:off x="3498344" y="2398295"/>
                <a:ext cx="5106170" cy="1963910"/>
              </a:xfrm>
              <a:custGeom>
                <a:avLst/>
                <a:gdLst>
                  <a:gd name="connsiteX0" fmla="*/ 5104777 w 5106170"/>
                  <a:gd name="connsiteY0" fmla="*/ 1963911 h 1963910"/>
                  <a:gd name="connsiteX1" fmla="*/ 399747 w 5106170"/>
                  <a:gd name="connsiteY1" fmla="*/ 1963911 h 1963910"/>
                  <a:gd name="connsiteX2" fmla="*/ 399747 w 5106170"/>
                  <a:gd name="connsiteY2" fmla="*/ 947134 h 1963910"/>
                  <a:gd name="connsiteX3" fmla="*/ 0 w 5106170"/>
                  <a:gd name="connsiteY3" fmla="*/ 594745 h 1963910"/>
                  <a:gd name="connsiteX4" fmla="*/ 399747 w 5106170"/>
                  <a:gd name="connsiteY4" fmla="*/ 240962 h 1963910"/>
                  <a:gd name="connsiteX5" fmla="*/ 399747 w 5106170"/>
                  <a:gd name="connsiteY5" fmla="*/ 0 h 1963910"/>
                  <a:gd name="connsiteX6" fmla="*/ 5106170 w 5106170"/>
                  <a:gd name="connsiteY6" fmla="*/ 0 h 1963910"/>
                  <a:gd name="connsiteX7" fmla="*/ 5106170 w 5106170"/>
                  <a:gd name="connsiteY7" fmla="*/ 1963911 h 1963910"/>
                  <a:gd name="connsiteX8" fmla="*/ 454067 w 5106170"/>
                  <a:gd name="connsiteY8" fmla="*/ 1908197 h 1963910"/>
                  <a:gd name="connsiteX9" fmla="*/ 5050456 w 5106170"/>
                  <a:gd name="connsiteY9" fmla="*/ 1908197 h 1963910"/>
                  <a:gd name="connsiteX10" fmla="*/ 5050456 w 5106170"/>
                  <a:gd name="connsiteY10" fmla="*/ 55714 h 1963910"/>
                  <a:gd name="connsiteX11" fmla="*/ 454067 w 5106170"/>
                  <a:gd name="connsiteY11" fmla="*/ 55714 h 1963910"/>
                  <a:gd name="connsiteX12" fmla="*/ 454067 w 5106170"/>
                  <a:gd name="connsiteY12" fmla="*/ 267426 h 1963910"/>
                  <a:gd name="connsiteX13" fmla="*/ 83571 w 5106170"/>
                  <a:gd name="connsiteY13" fmla="*/ 594745 h 1963910"/>
                  <a:gd name="connsiteX14" fmla="*/ 455460 w 5106170"/>
                  <a:gd name="connsiteY14" fmla="*/ 923456 h 1963910"/>
                  <a:gd name="connsiteX15" fmla="*/ 455460 w 5106170"/>
                  <a:gd name="connsiteY15" fmla="*/ 1908197 h 196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6170" h="1963910">
                    <a:moveTo>
                      <a:pt x="5104777" y="1963911"/>
                    </a:moveTo>
                    <a:lnTo>
                      <a:pt x="399747" y="1963911"/>
                    </a:lnTo>
                    <a:lnTo>
                      <a:pt x="399747" y="947134"/>
                    </a:lnTo>
                    <a:lnTo>
                      <a:pt x="0" y="594745"/>
                    </a:lnTo>
                    <a:lnTo>
                      <a:pt x="399747" y="240962"/>
                    </a:lnTo>
                    <a:lnTo>
                      <a:pt x="399747" y="0"/>
                    </a:lnTo>
                    <a:lnTo>
                      <a:pt x="5106170" y="0"/>
                    </a:lnTo>
                    <a:lnTo>
                      <a:pt x="5106170" y="1963911"/>
                    </a:lnTo>
                    <a:close/>
                    <a:moveTo>
                      <a:pt x="454067" y="1908197"/>
                    </a:moveTo>
                    <a:lnTo>
                      <a:pt x="5050456" y="1908197"/>
                    </a:lnTo>
                    <a:lnTo>
                      <a:pt x="5050456" y="55714"/>
                    </a:lnTo>
                    <a:lnTo>
                      <a:pt x="454067" y="55714"/>
                    </a:lnTo>
                    <a:lnTo>
                      <a:pt x="454067" y="267426"/>
                    </a:lnTo>
                    <a:lnTo>
                      <a:pt x="83571" y="594745"/>
                    </a:lnTo>
                    <a:lnTo>
                      <a:pt x="455460" y="923456"/>
                    </a:lnTo>
                    <a:lnTo>
                      <a:pt x="455460" y="1908197"/>
                    </a:lnTo>
                    <a:close/>
                  </a:path>
                </a:pathLst>
              </a:custGeom>
              <a:solidFill>
                <a:srgbClr val="231815"/>
              </a:solidFill>
              <a:ln w="1391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a:solidFill>
                    <a:schemeClr val="bg1"/>
                  </a:solidFill>
                  <a:latin typeface="幼圆" panose="02010509060101010101" pitchFamily="49" charset="-122"/>
                  <a:ea typeface="幼圆" panose="02010509060101010101" pitchFamily="49" charset="-122"/>
                </a:endParaRPr>
              </a:p>
            </p:txBody>
          </p:sp>
        </p:grpSp>
        <p:sp>
          <p:nvSpPr>
            <p:cNvPr id="24" name="文本框 23"/>
            <p:cNvSpPr txBox="1"/>
            <p:nvPr/>
          </p:nvSpPr>
          <p:spPr>
            <a:xfrm>
              <a:off x="6473" y="4132"/>
              <a:ext cx="6708" cy="150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40000"/>
                </a:lnSpc>
                <a:spcBef>
                  <a:spcPts val="0"/>
                </a:spcBef>
                <a:spcAft>
                  <a:spcPts val="0"/>
                </a:spcAft>
              </a:pPr>
              <a:r>
                <a:rPr lang="zh-CN" altLang="en-US" sz="4000" spc="200">
                  <a:solidFill>
                    <a:schemeClr val="tx1"/>
                  </a:solidFill>
                  <a:uFillTx/>
                  <a:latin typeface="汉仪中黑简" panose="02010600000101010101" charset="-122"/>
                  <a:ea typeface="汉仪中黑简" panose="02010600000101010101" charset="-122"/>
                </a:rPr>
                <a:t>例题：合并果子</a:t>
              </a:r>
              <a:endParaRPr lang="zh-CN" altLang="en-US" sz="4000" spc="200">
                <a:solidFill>
                  <a:schemeClr val="tx1"/>
                </a:solidFill>
                <a:uFillTx/>
                <a:latin typeface="汉仪中黑简" panose="02010600000101010101" charset="-122"/>
                <a:ea typeface="汉仪中黑简" panose="02010600000101010101" charset="-122"/>
              </a:endParaRPr>
            </a:p>
          </p:txBody>
        </p:sp>
      </p:grpSp>
      <p:pic>
        <p:nvPicPr>
          <p:cNvPr id="3" name="图片 2"/>
          <p:cNvPicPr>
            <a:picLocks noChangeAspect="1"/>
          </p:cNvPicPr>
          <p:nvPr/>
        </p:nvPicPr>
        <p:blipFill>
          <a:blip r:embed="rId2"/>
          <a:stretch>
            <a:fillRect/>
          </a:stretch>
        </p:blipFill>
        <p:spPr>
          <a:xfrm>
            <a:off x="9190990" y="1765300"/>
            <a:ext cx="2703830" cy="5080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170"/>
                                        </p:tgtEl>
                                        <p:attrNameLst>
                                          <p:attrName>style.visibility</p:attrName>
                                        </p:attrNameLst>
                                      </p:cBhvr>
                                      <p:to>
                                        <p:strVal val="visible"/>
                                      </p:to>
                                    </p:set>
                                    <p:animEffect transition="in" filter="wipe(down)">
                                      <p:cBhvr>
                                        <p:cTn id="7" dur="500"/>
                                        <p:tgtEl>
                                          <p:spTgt spid="61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56"/>
                                        </p:tgtEl>
                                        <p:attrNameLst>
                                          <p:attrName>style.visibility</p:attrName>
                                        </p:attrNameLst>
                                      </p:cBhvr>
                                      <p:to>
                                        <p:strVal val="visible"/>
                                      </p:to>
                                    </p:set>
                                    <p:animEffect transition="in" filter="wipe(left)">
                                      <p:cBhvr>
                                        <p:cTn id="11" dur="500"/>
                                        <p:tgtEl>
                                          <p:spTgt spid="615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159"/>
                                        </p:tgtEl>
                                        <p:attrNameLst>
                                          <p:attrName>style.visibility</p:attrName>
                                        </p:attrNameLst>
                                      </p:cBhvr>
                                      <p:to>
                                        <p:strVal val="visible"/>
                                      </p:to>
                                    </p:set>
                                    <p:animEffect transition="in" filter="wipe(up)">
                                      <p:cBhvr>
                                        <p:cTn id="15" dur="500"/>
                                        <p:tgtEl>
                                          <p:spTgt spid="6159"/>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169"/>
                                        </p:tgtEl>
                                        <p:attrNameLst>
                                          <p:attrName>style.visibility</p:attrName>
                                        </p:attrNameLst>
                                      </p:cBhvr>
                                      <p:to>
                                        <p:strVal val="visible"/>
                                      </p:to>
                                    </p:set>
                                    <p:animEffect transition="in" filter="wipe(right)">
                                      <p:cBhvr>
                                        <p:cTn id="19" dur="500"/>
                                        <p:tgtEl>
                                          <p:spTgt spid="616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153"/>
                                        </p:tgtEl>
                                        <p:attrNameLst>
                                          <p:attrName>style.visibility</p:attrName>
                                        </p:attrNameLst>
                                      </p:cBhvr>
                                      <p:to>
                                        <p:strVal val="visible"/>
                                      </p:to>
                                    </p:set>
                                    <p:animEffect transition="in" filter="wipe(up)">
                                      <p:cBhvr>
                                        <p:cTn id="23" dur="500"/>
                                        <p:tgtEl>
                                          <p:spTgt spid="615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98"/>
                                        </p:tgtEl>
                                        <p:attrNameLst>
                                          <p:attrName>style.visibility</p:attrName>
                                        </p:attrNameLst>
                                      </p:cBhvr>
                                      <p:to>
                                        <p:strVal val="visible"/>
                                      </p:to>
                                    </p:set>
                                    <p:animEffect transition="in" filter="wipe(left)">
                                      <p:cBhvr>
                                        <p:cTn id="27" dur="500"/>
                                        <p:tgtEl>
                                          <p:spTgt spid="6198"/>
                                        </p:tgtEl>
                                      </p:cBhvr>
                                    </p:animEffect>
                                  </p:childTnLst>
                                </p:cTn>
                              </p:par>
                              <p:par>
                                <p:cTn id="28" presetID="22" presetClass="entr" presetSubtype="2" fill="hold" nodeType="withEffect">
                                  <p:stCondLst>
                                    <p:cond delay="0"/>
                                  </p:stCondLst>
                                  <p:childTnLst>
                                    <p:set>
                                      <p:cBhvr>
                                        <p:cTn id="29" dur="1" fill="hold">
                                          <p:stCondLst>
                                            <p:cond delay="0"/>
                                          </p:stCondLst>
                                        </p:cTn>
                                        <p:tgtEl>
                                          <p:spTgt spid="6195"/>
                                        </p:tgtEl>
                                        <p:attrNameLst>
                                          <p:attrName>style.visibility</p:attrName>
                                        </p:attrNameLst>
                                      </p:cBhvr>
                                      <p:to>
                                        <p:strVal val="visible"/>
                                      </p:to>
                                    </p:set>
                                    <p:animEffect transition="in" filter="wipe(right)">
                                      <p:cBhvr>
                                        <p:cTn id="30" dur="500"/>
                                        <p:tgtEl>
                                          <p:spTgt spid="6195"/>
                                        </p:tgtEl>
                                      </p:cBhvr>
                                    </p:animEffect>
                                  </p:childTnLst>
                                </p:cTn>
                              </p:par>
                              <p:par>
                                <p:cTn id="31" presetID="22" presetClass="entr" presetSubtype="1" fill="hold" nodeType="withEffect">
                                  <p:stCondLst>
                                    <p:cond delay="0"/>
                                  </p:stCondLst>
                                  <p:childTnLst>
                                    <p:set>
                                      <p:cBhvr>
                                        <p:cTn id="32" dur="1" fill="hold">
                                          <p:stCondLst>
                                            <p:cond delay="0"/>
                                          </p:stCondLst>
                                        </p:cTn>
                                        <p:tgtEl>
                                          <p:spTgt spid="6150"/>
                                        </p:tgtEl>
                                        <p:attrNameLst>
                                          <p:attrName>style.visibility</p:attrName>
                                        </p:attrNameLst>
                                      </p:cBhvr>
                                      <p:to>
                                        <p:strVal val="visible"/>
                                      </p:to>
                                    </p:set>
                                    <p:animEffect transition="in" filter="wipe(up)">
                                      <p:cBhvr>
                                        <p:cTn id="33" dur="500"/>
                                        <p:tgtEl>
                                          <p:spTgt spid="6150"/>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6199"/>
                                        </p:tgtEl>
                                        <p:attrNameLst>
                                          <p:attrName>style.visibility</p:attrName>
                                        </p:attrNameLst>
                                      </p:cBhvr>
                                      <p:to>
                                        <p:strVal val="visible"/>
                                      </p:to>
                                    </p:set>
                                    <p:animEffect transition="in" filter="wipe(left)">
                                      <p:cBhvr>
                                        <p:cTn id="37" dur="500"/>
                                        <p:tgtEl>
                                          <p:spTgt spid="619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177"/>
                                        </p:tgtEl>
                                        <p:attrNameLst>
                                          <p:attrName>style.visibility</p:attrName>
                                        </p:attrNameLst>
                                      </p:cBhvr>
                                      <p:to>
                                        <p:strVal val="visible"/>
                                      </p:to>
                                    </p:set>
                                    <p:animEffect transition="in" filter="wipe(right)">
                                      <p:cBhvr>
                                        <p:cTn id="40" dur="500"/>
                                        <p:tgtEl>
                                          <p:spTgt spid="6177"/>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6178"/>
                                        </p:tgtEl>
                                        <p:attrNameLst>
                                          <p:attrName>style.visibility</p:attrName>
                                        </p:attrNameLst>
                                      </p:cBhvr>
                                      <p:to>
                                        <p:strVal val="visible"/>
                                      </p:to>
                                    </p:set>
                                    <p:animEffect transition="in" filter="wipe(up)">
                                      <p:cBhvr>
                                        <p:cTn id="44" dur="500"/>
                                        <p:tgtEl>
                                          <p:spTgt spid="6178"/>
                                        </p:tgtEl>
                                      </p:cBhvr>
                                    </p:animEffect>
                                  </p:childTnLst>
                                </p:cTn>
                              </p:par>
                            </p:childTnLst>
                          </p:cTn>
                        </p:par>
                        <p:par>
                          <p:cTn id="45" fill="hold">
                            <p:stCondLst>
                              <p:cond delay="4000"/>
                            </p:stCondLst>
                            <p:childTnLst>
                              <p:par>
                                <p:cTn id="46" presetID="22" presetClass="entr" presetSubtype="2" fill="hold" nodeType="afterEffect">
                                  <p:stCondLst>
                                    <p:cond delay="0"/>
                                  </p:stCondLst>
                                  <p:childTnLst>
                                    <p:set>
                                      <p:cBhvr>
                                        <p:cTn id="47" dur="1" fill="hold">
                                          <p:stCondLst>
                                            <p:cond delay="0"/>
                                          </p:stCondLst>
                                        </p:cTn>
                                        <p:tgtEl>
                                          <p:spTgt spid="6201"/>
                                        </p:tgtEl>
                                        <p:attrNameLst>
                                          <p:attrName>style.visibility</p:attrName>
                                        </p:attrNameLst>
                                      </p:cBhvr>
                                      <p:to>
                                        <p:strVal val="visible"/>
                                      </p:to>
                                    </p:set>
                                    <p:animEffect transition="in" filter="wipe(right)">
                                      <p:cBhvr>
                                        <p:cTn id="48" dur="500"/>
                                        <p:tgtEl>
                                          <p:spTgt spid="6201"/>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6194"/>
                                        </p:tgtEl>
                                        <p:attrNameLst>
                                          <p:attrName>style.visibility</p:attrName>
                                        </p:attrNameLst>
                                      </p:cBhvr>
                                      <p:to>
                                        <p:strVal val="visible"/>
                                      </p:to>
                                    </p:set>
                                    <p:animEffect transition="in" filter="wipe(left)">
                                      <p:cBhvr>
                                        <p:cTn id="52" dur="500"/>
                                        <p:tgtEl>
                                          <p:spTgt spid="619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6200"/>
                                        </p:tgtEl>
                                        <p:attrNameLst>
                                          <p:attrName>style.visibility</p:attrName>
                                        </p:attrNameLst>
                                      </p:cBhvr>
                                      <p:to>
                                        <p:strVal val="visible"/>
                                      </p:to>
                                    </p:set>
                                    <p:animEffect transition="in" filter="wipe(right)">
                                      <p:cBhvr>
                                        <p:cTn id="55" dur="500"/>
                                        <p:tgtEl>
                                          <p:spTgt spid="6200"/>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6208"/>
                                        </p:tgtEl>
                                        <p:attrNameLst>
                                          <p:attrName>style.visibility</p:attrName>
                                        </p:attrNameLst>
                                      </p:cBhvr>
                                      <p:to>
                                        <p:strVal val="visible"/>
                                      </p:to>
                                    </p:set>
                                    <p:animEffect transition="in" filter="wipe(up)">
                                      <p:cBhvr>
                                        <p:cTn id="59" dur="500"/>
                                        <p:tgtEl>
                                          <p:spTgt spid="6208"/>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6220"/>
                                        </p:tgtEl>
                                        <p:attrNameLst>
                                          <p:attrName>style.visibility</p:attrName>
                                        </p:attrNameLst>
                                      </p:cBhvr>
                                      <p:to>
                                        <p:strVal val="visible"/>
                                      </p:to>
                                    </p:set>
                                    <p:animEffect transition="in" filter="wipe(up)">
                                      <p:cBhvr>
                                        <p:cTn id="63" dur="500"/>
                                        <p:tgtEl>
                                          <p:spTgt spid="6220"/>
                                        </p:tgtEl>
                                      </p:cBhvr>
                                    </p:animEffect>
                                  </p:childTnLst>
                                </p:cTn>
                              </p:par>
                            </p:childTnLst>
                          </p:cTn>
                        </p:par>
                        <p:par>
                          <p:cTn id="64" fill="hold">
                            <p:stCondLst>
                              <p:cond delay="6000"/>
                            </p:stCondLst>
                            <p:childTnLst>
                              <p:par>
                                <p:cTn id="65" presetID="22" presetClass="entr" presetSubtype="8" fill="hold" nodeType="afterEffect">
                                  <p:stCondLst>
                                    <p:cond delay="0"/>
                                  </p:stCondLst>
                                  <p:childTnLst>
                                    <p:set>
                                      <p:cBhvr>
                                        <p:cTn id="66" dur="1" fill="hold">
                                          <p:stCondLst>
                                            <p:cond delay="0"/>
                                          </p:stCondLst>
                                        </p:cTn>
                                        <p:tgtEl>
                                          <p:spTgt spid="6259"/>
                                        </p:tgtEl>
                                        <p:attrNameLst>
                                          <p:attrName>style.visibility</p:attrName>
                                        </p:attrNameLst>
                                      </p:cBhvr>
                                      <p:to>
                                        <p:strVal val="visible"/>
                                      </p:to>
                                    </p:set>
                                    <p:animEffect transition="in" filter="wipe(left)">
                                      <p:cBhvr>
                                        <p:cTn id="67" dur="500"/>
                                        <p:tgtEl>
                                          <p:spTgt spid="6259"/>
                                        </p:tgtEl>
                                      </p:cBhvr>
                                    </p:animEffect>
                                  </p:childTnLst>
                                </p:cTn>
                              </p:par>
                              <p:par>
                                <p:cTn id="68" presetID="22" presetClass="entr" presetSubtype="1" fill="hold" nodeType="withEffect">
                                  <p:stCondLst>
                                    <p:cond delay="0"/>
                                  </p:stCondLst>
                                  <p:childTnLst>
                                    <p:set>
                                      <p:cBhvr>
                                        <p:cTn id="69" dur="1" fill="hold">
                                          <p:stCondLst>
                                            <p:cond delay="0"/>
                                          </p:stCondLst>
                                        </p:cTn>
                                        <p:tgtEl>
                                          <p:spTgt spid="6250"/>
                                        </p:tgtEl>
                                        <p:attrNameLst>
                                          <p:attrName>style.visibility</p:attrName>
                                        </p:attrNameLst>
                                      </p:cBhvr>
                                      <p:to>
                                        <p:strVal val="visible"/>
                                      </p:to>
                                    </p:set>
                                    <p:animEffect transition="in" filter="wipe(up)">
                                      <p:cBhvr>
                                        <p:cTn id="70" dur="500"/>
                                        <p:tgtEl>
                                          <p:spTgt spid="6250"/>
                                        </p:tgtEl>
                                      </p:cBhvr>
                                    </p:animEffect>
                                  </p:childTnLst>
                                </p:cTn>
                              </p:par>
                            </p:childTnLst>
                          </p:cTn>
                        </p:par>
                        <p:par>
                          <p:cTn id="71" fill="hold">
                            <p:stCondLst>
                              <p:cond delay="6500"/>
                            </p:stCondLst>
                            <p:childTnLst>
                              <p:par>
                                <p:cTn id="72" presetID="22" presetClass="entr" presetSubtype="1" fill="hold" nodeType="afterEffect">
                                  <p:stCondLst>
                                    <p:cond delay="0"/>
                                  </p:stCondLst>
                                  <p:childTnLst>
                                    <p:set>
                                      <p:cBhvr>
                                        <p:cTn id="73" dur="1" fill="hold">
                                          <p:stCondLst>
                                            <p:cond delay="0"/>
                                          </p:stCondLst>
                                        </p:cTn>
                                        <p:tgtEl>
                                          <p:spTgt spid="6223"/>
                                        </p:tgtEl>
                                        <p:attrNameLst>
                                          <p:attrName>style.visibility</p:attrName>
                                        </p:attrNameLst>
                                      </p:cBhvr>
                                      <p:to>
                                        <p:strVal val="visible"/>
                                      </p:to>
                                    </p:set>
                                    <p:animEffect transition="in" filter="wipe(up)">
                                      <p:cBhvr>
                                        <p:cTn id="74" dur="500"/>
                                        <p:tgtEl>
                                          <p:spTgt spid="6223"/>
                                        </p:tgtEl>
                                      </p:cBhvr>
                                    </p:animEffect>
                                  </p:childTnLst>
                                </p:cTn>
                              </p:par>
                            </p:childTnLst>
                          </p:cTn>
                        </p:par>
                        <p:par>
                          <p:cTn id="75" fill="hold">
                            <p:stCondLst>
                              <p:cond delay="7000"/>
                            </p:stCondLst>
                            <p:childTnLst>
                              <p:par>
                                <p:cTn id="76" presetID="10" presetClass="entr" presetSubtype="0" fill="hold" nodeType="afterEffect">
                                  <p:stCondLst>
                                    <p:cond delay="0"/>
                                  </p:stCondLst>
                                  <p:childTnLst>
                                    <p:set>
                                      <p:cBhvr>
                                        <p:cTn id="77" dur="1" fill="hold">
                                          <p:stCondLst>
                                            <p:cond delay="0"/>
                                          </p:stCondLst>
                                        </p:cTn>
                                        <p:tgtEl>
                                          <p:spTgt spid="6272"/>
                                        </p:tgtEl>
                                        <p:attrNameLst>
                                          <p:attrName>style.visibility</p:attrName>
                                        </p:attrNameLst>
                                      </p:cBhvr>
                                      <p:to>
                                        <p:strVal val="visible"/>
                                      </p:to>
                                    </p:set>
                                    <p:animEffect transition="in" filter="fade">
                                      <p:cBhvr>
                                        <p:cTn id="78" dur="2000"/>
                                        <p:tgtEl>
                                          <p:spTgt spid="627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down)">
                                      <p:cBhvr>
                                        <p:cTn id="8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9" grpId="0" bldLvl="0" animBg="1"/>
      <p:bldP spid="6177" grpId="0" bldLvl="0" animBg="1"/>
      <p:bldP spid="6194" grpId="0" bldLvl="0" animBg="1"/>
      <p:bldP spid="6198" grpId="0" bldLvl="0" animBg="1"/>
      <p:bldP spid="6199" grpId="0" bldLvl="0" animBg="1"/>
      <p:bldP spid="620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3368040"/>
            <a:ext cx="3489960" cy="3489960"/>
          </a:xfrm>
          <a:prstGeom prst="rect">
            <a:avLst/>
          </a:prstGeom>
        </p:spPr>
      </p:pic>
      <p:sp>
        <p:nvSpPr>
          <p:cNvPr id="2" name="文本框 1"/>
          <p:cNvSpPr txBox="1"/>
          <p:nvPr/>
        </p:nvSpPr>
        <p:spPr>
          <a:xfrm>
            <a:off x="488315" y="208915"/>
            <a:ext cx="4064000" cy="645160"/>
          </a:xfrm>
          <a:prstGeom prst="rect">
            <a:avLst/>
          </a:prstGeom>
          <a:noFill/>
        </p:spPr>
        <p:txBody>
          <a:bodyPr wrap="square" rtlCol="0">
            <a:spAutoFit/>
          </a:bodyPr>
          <a:p>
            <a:r>
              <a:rPr lang="zh-CN" altLang="en-US" sz="3600" b="1">
                <a:solidFill>
                  <a:schemeClr val="bg1"/>
                </a:solidFill>
              </a:rPr>
              <a:t>例题：合并果子</a:t>
            </a:r>
            <a:endParaRPr lang="zh-CN" altLang="en-US" sz="3600" b="1">
              <a:solidFill>
                <a:schemeClr val="bg1"/>
              </a:solidFill>
            </a:endParaRPr>
          </a:p>
        </p:txBody>
      </p:sp>
      <p:sp>
        <p:nvSpPr>
          <p:cNvPr id="3" name="文本框 2"/>
          <p:cNvSpPr txBox="1"/>
          <p:nvPr/>
        </p:nvSpPr>
        <p:spPr>
          <a:xfrm>
            <a:off x="842645" y="1271905"/>
            <a:ext cx="10801985" cy="3228975"/>
          </a:xfrm>
          <a:prstGeom prst="rect">
            <a:avLst/>
          </a:prstGeom>
          <a:noFill/>
        </p:spPr>
        <p:txBody>
          <a:bodyPr wrap="square" rtlCol="0" anchor="t">
            <a:noAutofit/>
          </a:bodyPr>
          <a:p>
            <a:r>
              <a:rPr lang="zh-CN" altLang="en-US" sz="2800" b="1">
                <a:solidFill>
                  <a:schemeClr val="bg1"/>
                </a:solidFill>
              </a:rPr>
              <a:t>题目要求一个最小的体力耗费值；</a:t>
            </a:r>
            <a:endParaRPr lang="zh-CN" altLang="en-US" sz="2800" b="1">
              <a:solidFill>
                <a:schemeClr val="bg1"/>
              </a:solidFill>
            </a:endParaRPr>
          </a:p>
          <a:p>
            <a:r>
              <a:rPr lang="zh-CN" altLang="en-US" sz="2800" b="1">
                <a:solidFill>
                  <a:schemeClr val="bg1"/>
                </a:solidFill>
              </a:rPr>
              <a:t>可以采取贪心的策略: 在每次合并时都耗费最少的体力；</a:t>
            </a:r>
            <a:endParaRPr lang="zh-CN" altLang="en-US" sz="2800" b="1">
              <a:solidFill>
                <a:schemeClr val="bg1"/>
              </a:solidFill>
            </a:endParaRPr>
          </a:p>
          <a:p>
            <a:r>
              <a:rPr lang="zh-CN" altLang="en-US" sz="2800" b="1">
                <a:solidFill>
                  <a:schemeClr val="bg1"/>
                </a:solidFill>
              </a:rPr>
              <a:t>即选</a:t>
            </a:r>
            <a:r>
              <a:rPr lang="zh-CN" altLang="en-US" sz="2800" b="1">
                <a:solidFill>
                  <a:srgbClr val="00B050"/>
                </a:solidFill>
                <a:highlight>
                  <a:srgbClr val="FFFF00"/>
                </a:highlight>
              </a:rPr>
              <a:t>当前数目最少</a:t>
            </a:r>
            <a:r>
              <a:rPr lang="zh-CN" altLang="en-US" sz="2800" b="1">
                <a:solidFill>
                  <a:schemeClr val="bg1"/>
                </a:solidFill>
              </a:rPr>
              <a:t>的两堆( 用优先队列维护一个小根堆即可</a:t>
            </a:r>
            <a:r>
              <a:rPr lang="en-US" altLang="zh-CN" sz="2800" b="1">
                <a:solidFill>
                  <a:schemeClr val="bg1"/>
                </a:solidFill>
              </a:rPr>
              <a:t> </a:t>
            </a:r>
            <a:r>
              <a:rPr lang="zh-CN" altLang="en-US" sz="2800" b="1">
                <a:solidFill>
                  <a:schemeClr val="bg1"/>
                </a:solidFill>
              </a:rPr>
              <a:t>),</a:t>
            </a:r>
            <a:endParaRPr lang="zh-CN" altLang="en-US" sz="2800" b="1">
              <a:solidFill>
                <a:schemeClr val="bg1"/>
              </a:solidFill>
            </a:endParaRPr>
          </a:p>
          <a:p>
            <a:r>
              <a:rPr lang="zh-CN" altLang="en-US" sz="2800" b="1">
                <a:solidFill>
                  <a:schemeClr val="bg1"/>
                </a:solidFill>
              </a:rPr>
              <a:t>从而求出最优解</a:t>
            </a:r>
            <a:endParaRPr lang="zh-CN" altLang="en-US" sz="2800" b="1">
              <a:solidFill>
                <a:schemeClr val="bg1"/>
              </a:solidFill>
            </a:endParaRPr>
          </a:p>
          <a:p>
            <a:r>
              <a:rPr lang="zh-CN" altLang="en-US" sz="2800" b="1">
                <a:solidFill>
                  <a:schemeClr val="bg1"/>
                </a:solidFill>
              </a:rPr>
              <a:t>此题是一个哈夫曼树的模型.，要求的最小的体力耗费值,</a:t>
            </a:r>
            <a:endParaRPr lang="zh-CN" altLang="en-US" sz="2800" b="1">
              <a:solidFill>
                <a:schemeClr val="bg1"/>
              </a:solidFill>
            </a:endParaRPr>
          </a:p>
          <a:p>
            <a:r>
              <a:rPr lang="zh-CN" altLang="en-US" sz="2800" b="1">
                <a:solidFill>
                  <a:schemeClr val="bg1"/>
                </a:solidFill>
              </a:rPr>
              <a:t>其实就是等价于哈夫曼树的带权路径长度W</a:t>
            </a:r>
            <a:r>
              <a:rPr lang="en-US" altLang="zh-CN" sz="2800" b="1">
                <a:solidFill>
                  <a:schemeClr val="bg1"/>
                </a:solidFill>
              </a:rPr>
              <a:t>PL</a:t>
            </a:r>
            <a:r>
              <a:rPr lang="zh-CN" altLang="en-US" sz="2800" b="1">
                <a:solidFill>
                  <a:schemeClr val="bg1"/>
                </a:solidFill>
              </a:rPr>
              <a:t>所有分支点权值之和</a:t>
            </a:r>
            <a:endParaRPr lang="zh-CN" altLang="en-US" sz="2800" b="1">
              <a:solidFill>
                <a:schemeClr val="bg1"/>
              </a:solidFill>
            </a:endParaRPr>
          </a:p>
          <a:p>
            <a:endParaRPr lang="zh-CN" altLang="en-US" sz="2800" b="1">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81885" y="457200"/>
            <a:ext cx="8975725" cy="2553335"/>
          </a:xfrm>
          <a:prstGeom prst="rect">
            <a:avLst/>
          </a:prstGeom>
          <a:noFill/>
        </p:spPr>
        <p:txBody>
          <a:bodyPr wrap="square" rtlCol="0" anchor="t">
            <a:spAutoFit/>
          </a:bodyPr>
          <a:p>
            <a:r>
              <a:rPr lang="zh-CN" altLang="en-US" sz="4000" b="1">
                <a:solidFill>
                  <a:schemeClr val="bg1"/>
                </a:solidFill>
                <a:sym typeface="+mn-ea"/>
              </a:rPr>
              <a:t>哈夫曼树的建立</a:t>
            </a:r>
            <a:r>
              <a:rPr lang="zh-CN" altLang="en-US" sz="4000" b="1">
                <a:solidFill>
                  <a:schemeClr val="bg1"/>
                </a:solidFill>
                <a:sym typeface="+mn-ea"/>
              </a:rPr>
              <a:t>简单来说就是维护一个小根堆，然后连续两次取出堆顶元素合并，合并之后再放入堆中，直到堆中只剩一个元素即可</a:t>
            </a:r>
            <a:endParaRPr lang="zh-CN" altLang="en-US" sz="4000" b="1">
              <a:solidFill>
                <a:schemeClr val="bg1"/>
              </a:solidFill>
              <a:sym typeface="+mn-ea"/>
            </a:endParaRPr>
          </a:p>
        </p:txBody>
      </p:sp>
      <p:sp>
        <p:nvSpPr>
          <p:cNvPr id="3" name="文本框 2"/>
          <p:cNvSpPr txBox="1"/>
          <p:nvPr/>
        </p:nvSpPr>
        <p:spPr>
          <a:xfrm>
            <a:off x="2031365" y="3429000"/>
            <a:ext cx="10266680" cy="2553335"/>
          </a:xfrm>
          <a:prstGeom prst="rect">
            <a:avLst/>
          </a:prstGeom>
          <a:noFill/>
        </p:spPr>
        <p:txBody>
          <a:bodyPr wrap="square" rtlCol="0" anchor="t">
            <a:spAutoFit/>
          </a:bodyPr>
          <a:p>
            <a:r>
              <a:rPr lang="zh-CN" altLang="en-US" sz="3200" b="1">
                <a:solidFill>
                  <a:schemeClr val="bg1"/>
                </a:solidFill>
              </a:rPr>
              <a:t>实现哈夫曼编码的过程就是一个贪心的过程。因为很贪心，所以才要选择重要程度大的字符使用较短的编码。同理类似的还有，构建最小生成树的过程，也用到了贪心的思想，每次都选择符合条件的路径长度最小的边加入到最小生成树中</a:t>
            </a:r>
            <a:endParaRPr lang="zh-CN" altLang="en-US" sz="3200" b="1">
              <a:solidFill>
                <a:schemeClr val="bg1"/>
              </a:solidFill>
            </a:endParaRPr>
          </a:p>
        </p:txBody>
      </p:sp>
      <p:pic>
        <p:nvPicPr>
          <p:cNvPr id="4" name="图片 3"/>
          <p:cNvPicPr>
            <a:picLocks noChangeAspect="1"/>
          </p:cNvPicPr>
          <p:nvPr/>
        </p:nvPicPr>
        <p:blipFill>
          <a:blip r:embed="rId1"/>
          <a:stretch>
            <a:fillRect/>
          </a:stretch>
        </p:blipFill>
        <p:spPr>
          <a:xfrm>
            <a:off x="-1097915" y="608330"/>
            <a:ext cx="4787265" cy="63779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6778" t="2149" r="4644" b="23413"/>
          <a:stretch>
            <a:fillRect/>
          </a:stretch>
        </p:blipFill>
        <p:spPr>
          <a:xfrm>
            <a:off x="9660890" y="2595880"/>
            <a:ext cx="2531110" cy="4262120"/>
          </a:xfrm>
          <a:prstGeom prst="rect">
            <a:avLst/>
          </a:prstGeom>
        </p:spPr>
      </p:pic>
      <p:sp>
        <p:nvSpPr>
          <p:cNvPr id="2" name="文本框 1"/>
          <p:cNvSpPr txBox="1"/>
          <p:nvPr/>
        </p:nvSpPr>
        <p:spPr>
          <a:xfrm>
            <a:off x="780415" y="466090"/>
            <a:ext cx="3296285" cy="768350"/>
          </a:xfrm>
          <a:prstGeom prst="rect">
            <a:avLst/>
          </a:prstGeom>
          <a:noFill/>
        </p:spPr>
        <p:txBody>
          <a:bodyPr wrap="square" rtlCol="0">
            <a:spAutoFit/>
          </a:bodyPr>
          <a:p>
            <a:r>
              <a:rPr lang="zh-CN" altLang="en-US" sz="4400" b="1">
                <a:solidFill>
                  <a:schemeClr val="bg1"/>
                </a:solidFill>
              </a:rPr>
              <a:t>反悔贪心</a:t>
            </a:r>
            <a:endParaRPr lang="zh-CN" altLang="en-US" sz="4400" b="1">
              <a:solidFill>
                <a:schemeClr val="bg1"/>
              </a:solidFill>
            </a:endParaRPr>
          </a:p>
        </p:txBody>
      </p:sp>
      <p:sp>
        <p:nvSpPr>
          <p:cNvPr id="3" name="文本框 2"/>
          <p:cNvSpPr txBox="1"/>
          <p:nvPr/>
        </p:nvSpPr>
        <p:spPr>
          <a:xfrm>
            <a:off x="313055" y="1463675"/>
            <a:ext cx="11202670" cy="2553335"/>
          </a:xfrm>
          <a:prstGeom prst="rect">
            <a:avLst/>
          </a:prstGeom>
          <a:noFill/>
        </p:spPr>
        <p:txBody>
          <a:bodyPr wrap="square" rtlCol="0" anchor="t">
            <a:spAutoFit/>
          </a:bodyPr>
          <a:p>
            <a:r>
              <a:rPr lang="zh-CN" altLang="en-US" sz="3200" b="1">
                <a:solidFill>
                  <a:schemeClr val="bg1"/>
                </a:solidFill>
              </a:rPr>
              <a:t>反悔贪心允许我们在发现现在不是全局最优解的情况下回退一步或若干步采取另外的策略去取得全局最优解。就好像我们站在的一座山的山峰上，看到了还有比我们现在所在位置还高的山峰，那我们现在就肯定不是在最高的地方了，这时我们就反悔，也就是下山再爬上那座更高的山：</a:t>
            </a:r>
            <a:endParaRPr lang="zh-CN" altLang="en-US" sz="3200" b="1">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83065" y="3725545"/>
            <a:ext cx="3507105" cy="3507105"/>
          </a:xfrm>
          <a:prstGeom prst="rect">
            <a:avLst/>
          </a:prstGeom>
        </p:spPr>
      </p:pic>
      <p:sp>
        <p:nvSpPr>
          <p:cNvPr id="4" name="文本框 3"/>
          <p:cNvSpPr txBox="1"/>
          <p:nvPr/>
        </p:nvSpPr>
        <p:spPr>
          <a:xfrm>
            <a:off x="7296150" y="240030"/>
            <a:ext cx="4615815" cy="645160"/>
          </a:xfrm>
          <a:prstGeom prst="rect">
            <a:avLst/>
          </a:prstGeom>
          <a:noFill/>
        </p:spPr>
        <p:txBody>
          <a:bodyPr wrap="square" rtlCol="0">
            <a:spAutoFit/>
          </a:bodyPr>
          <a:lstStyle/>
          <a:p>
            <a:pPr algn="r"/>
            <a:r>
              <a:rPr lang="zh-CN" altLang="en-US" sz="3600" b="1" dirty="0">
                <a:solidFill>
                  <a:schemeClr val="bg1"/>
                </a:solidFill>
                <a:cs typeface="+mn-ea"/>
                <a:sym typeface="+mn-lt"/>
              </a:rPr>
              <a:t>选当前情况下最好</a:t>
            </a:r>
            <a:r>
              <a:rPr lang="zh-CN" altLang="en-US" sz="3600" b="1" dirty="0">
                <a:solidFill>
                  <a:schemeClr val="bg1"/>
                </a:solidFill>
                <a:cs typeface="+mn-ea"/>
                <a:sym typeface="+mn-lt"/>
              </a:rPr>
              <a:t>的</a:t>
            </a:r>
            <a:endParaRPr lang="zh-CN" altLang="en-US" sz="3600" b="1" dirty="0">
              <a:solidFill>
                <a:schemeClr val="bg1"/>
              </a:solidFill>
              <a:cs typeface="+mn-ea"/>
              <a:sym typeface="+mn-lt"/>
            </a:endParaRPr>
          </a:p>
        </p:txBody>
      </p:sp>
      <p:sp>
        <p:nvSpPr>
          <p:cNvPr id="16" name="文本框 15"/>
          <p:cNvSpPr txBox="1"/>
          <p:nvPr/>
        </p:nvSpPr>
        <p:spPr>
          <a:xfrm>
            <a:off x="783119" y="1136875"/>
            <a:ext cx="189802" cy="484150"/>
          </a:xfrm>
          <a:custGeom>
            <a:avLst/>
            <a:gdLst/>
            <a:ahLst/>
            <a:cxnLst/>
            <a:rect l="l" t="t" r="r" b="b"/>
            <a:pathLst>
              <a:path w="189802" h="484150">
                <a:moveTo>
                  <a:pt x="135317" y="0"/>
                </a:moveTo>
                <a:lnTo>
                  <a:pt x="189802" y="0"/>
                </a:lnTo>
                <a:lnTo>
                  <a:pt x="189802" y="400299"/>
                </a:lnTo>
                <a:lnTo>
                  <a:pt x="105951" y="484150"/>
                </a:lnTo>
                <a:lnTo>
                  <a:pt x="105951" y="125546"/>
                </a:lnTo>
                <a:cubicBezTo>
                  <a:pt x="88966" y="151842"/>
                  <a:pt x="53649" y="178599"/>
                  <a:pt x="0" y="205816"/>
                </a:cubicBezTo>
                <a:lnTo>
                  <a:pt x="0" y="132555"/>
                </a:lnTo>
                <a:cubicBezTo>
                  <a:pt x="54502" y="95550"/>
                  <a:pt x="99607" y="51365"/>
                  <a:pt x="13531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6600" b="1" dirty="0">
              <a:solidFill>
                <a:schemeClr val="bg1"/>
              </a:solidFill>
              <a:cs typeface="+mn-ea"/>
              <a:sym typeface="+mn-lt"/>
            </a:endParaRPr>
          </a:p>
        </p:txBody>
      </p:sp>
      <p:cxnSp>
        <p:nvCxnSpPr>
          <p:cNvPr id="22" name="直接连接符 21"/>
          <p:cNvCxnSpPr/>
          <p:nvPr/>
        </p:nvCxnSpPr>
        <p:spPr>
          <a:xfrm flipV="1">
            <a:off x="686389" y="1313183"/>
            <a:ext cx="511810" cy="509905"/>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823720" y="1217930"/>
            <a:ext cx="7903845" cy="710565"/>
          </a:xfrm>
          <a:prstGeom prst="rect">
            <a:avLst/>
          </a:prstGeom>
        </p:spPr>
        <p:txBody>
          <a:bodyPr wrap="square">
            <a:noAutofit/>
          </a:bodyPr>
          <a:lstStyle/>
          <a:p>
            <a:r>
              <a:rPr lang="zh-CN" altLang="en-US" sz="2800" b="1" dirty="0">
                <a:solidFill>
                  <a:schemeClr val="bg1"/>
                </a:solidFill>
                <a:cs typeface="+mn-ea"/>
                <a:sym typeface="+mn-lt"/>
              </a:rPr>
              <a:t>贪心算法是指在对问题求解时，总是做出在当前看来是最好的选择。</a:t>
            </a:r>
            <a:endParaRPr lang="zh-CN" altLang="en-US" sz="2800" b="1" dirty="0">
              <a:solidFill>
                <a:schemeClr val="bg1"/>
              </a:solidFill>
              <a:cs typeface="+mn-ea"/>
              <a:sym typeface="+mn-lt"/>
            </a:endParaRPr>
          </a:p>
        </p:txBody>
      </p:sp>
      <p:sp>
        <p:nvSpPr>
          <p:cNvPr id="35" name="文本框 34"/>
          <p:cNvSpPr txBox="1"/>
          <p:nvPr/>
        </p:nvSpPr>
        <p:spPr>
          <a:xfrm>
            <a:off x="686549" y="2493936"/>
            <a:ext cx="286031" cy="470312"/>
          </a:xfrm>
          <a:custGeom>
            <a:avLst/>
            <a:gdLst/>
            <a:ahLst/>
            <a:cxnLst/>
            <a:rect l="l" t="t" r="r" b="b"/>
            <a:pathLst>
              <a:path w="286031" h="470312">
                <a:moveTo>
                  <a:pt x="164575" y="1"/>
                </a:moveTo>
                <a:cubicBezTo>
                  <a:pt x="173107" y="19"/>
                  <a:pt x="181161" y="959"/>
                  <a:pt x="188737" y="2822"/>
                </a:cubicBezTo>
                <a:cubicBezTo>
                  <a:pt x="203890" y="6547"/>
                  <a:pt x="219440" y="13572"/>
                  <a:pt x="235388" y="23897"/>
                </a:cubicBezTo>
                <a:cubicBezTo>
                  <a:pt x="251336" y="34222"/>
                  <a:pt x="264298" y="49368"/>
                  <a:pt x="274274" y="69334"/>
                </a:cubicBezTo>
                <a:cubicBezTo>
                  <a:pt x="284250" y="89300"/>
                  <a:pt x="287878" y="113396"/>
                  <a:pt x="285157" y="141622"/>
                </a:cubicBezTo>
                <a:cubicBezTo>
                  <a:pt x="282436" y="169849"/>
                  <a:pt x="268560" y="203175"/>
                  <a:pt x="243529" y="241600"/>
                </a:cubicBezTo>
                <a:cubicBezTo>
                  <a:pt x="218498" y="280026"/>
                  <a:pt x="171575" y="336045"/>
                  <a:pt x="102761" y="409660"/>
                </a:cubicBezTo>
                <a:lnTo>
                  <a:pt x="224485" y="409660"/>
                </a:lnTo>
                <a:lnTo>
                  <a:pt x="163833" y="470312"/>
                </a:lnTo>
                <a:lnTo>
                  <a:pt x="10506" y="470312"/>
                </a:lnTo>
                <a:lnTo>
                  <a:pt x="10506" y="451434"/>
                </a:lnTo>
                <a:cubicBezTo>
                  <a:pt x="12320" y="424254"/>
                  <a:pt x="24801" y="399977"/>
                  <a:pt x="47948" y="378601"/>
                </a:cubicBezTo>
                <a:cubicBezTo>
                  <a:pt x="71095" y="357226"/>
                  <a:pt x="100061" y="324374"/>
                  <a:pt x="134845" y="280047"/>
                </a:cubicBezTo>
                <a:cubicBezTo>
                  <a:pt x="169629" y="235719"/>
                  <a:pt x="192183" y="201584"/>
                  <a:pt x="202508" y="177641"/>
                </a:cubicBezTo>
                <a:cubicBezTo>
                  <a:pt x="212833" y="153698"/>
                  <a:pt x="216761" y="133711"/>
                  <a:pt x="214291" y="117680"/>
                </a:cubicBezTo>
                <a:cubicBezTo>
                  <a:pt x="211822" y="101648"/>
                  <a:pt x="204413" y="88561"/>
                  <a:pt x="192065" y="78417"/>
                </a:cubicBezTo>
                <a:cubicBezTo>
                  <a:pt x="179717" y="68273"/>
                  <a:pt x="165262" y="64046"/>
                  <a:pt x="148700" y="65734"/>
                </a:cubicBezTo>
                <a:cubicBezTo>
                  <a:pt x="132138" y="67422"/>
                  <a:pt x="116183" y="73917"/>
                  <a:pt x="100836" y="85219"/>
                </a:cubicBezTo>
                <a:cubicBezTo>
                  <a:pt x="85488" y="96521"/>
                  <a:pt x="72944" y="115454"/>
                  <a:pt x="63205" y="142020"/>
                </a:cubicBezTo>
                <a:lnTo>
                  <a:pt x="0" y="132644"/>
                </a:lnTo>
                <a:cubicBezTo>
                  <a:pt x="14343" y="86517"/>
                  <a:pt x="33026" y="53784"/>
                  <a:pt x="56048" y="34445"/>
                </a:cubicBezTo>
                <a:cubicBezTo>
                  <a:pt x="79069" y="15107"/>
                  <a:pt x="106235" y="4531"/>
                  <a:pt x="137545" y="2717"/>
                </a:cubicBezTo>
                <a:cubicBezTo>
                  <a:pt x="147033" y="889"/>
                  <a:pt x="156043" y="-16"/>
                  <a:pt x="164575" y="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b="1" dirty="0">
              <a:solidFill>
                <a:schemeClr val="bg1"/>
              </a:solidFill>
              <a:cs typeface="+mn-ea"/>
              <a:sym typeface="+mn-lt"/>
            </a:endParaRPr>
          </a:p>
        </p:txBody>
      </p:sp>
      <p:cxnSp>
        <p:nvCxnSpPr>
          <p:cNvPr id="36" name="直接连接符 35"/>
          <p:cNvCxnSpPr/>
          <p:nvPr/>
        </p:nvCxnSpPr>
        <p:spPr>
          <a:xfrm flipV="1">
            <a:off x="686712" y="2632092"/>
            <a:ext cx="550545" cy="490855"/>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823720" y="2477135"/>
            <a:ext cx="8185785" cy="953135"/>
          </a:xfrm>
          <a:prstGeom prst="rect">
            <a:avLst/>
          </a:prstGeom>
        </p:spPr>
        <p:txBody>
          <a:bodyPr wrap="square">
            <a:spAutoFit/>
          </a:bodyPr>
          <a:lstStyle/>
          <a:p>
            <a:r>
              <a:rPr lang="zh-CN" altLang="en-US" sz="2800" b="1" dirty="0">
                <a:solidFill>
                  <a:schemeClr val="bg1"/>
                </a:solidFill>
                <a:cs typeface="+mn-ea"/>
                <a:sym typeface="+mn-lt"/>
              </a:rPr>
              <a:t>也就是说，不从整体最优上加以考虑，只做出在某种意义上的局部最优解。</a:t>
            </a:r>
            <a:endParaRPr lang="zh-CN" altLang="en-US" sz="2800" b="1" dirty="0">
              <a:solidFill>
                <a:schemeClr val="bg1"/>
              </a:solidFill>
              <a:cs typeface="+mn-ea"/>
              <a:sym typeface="+mn-lt"/>
            </a:endParaRPr>
          </a:p>
        </p:txBody>
      </p:sp>
      <p:sp>
        <p:nvSpPr>
          <p:cNvPr id="42" name="文本框 41"/>
          <p:cNvSpPr txBox="1"/>
          <p:nvPr/>
        </p:nvSpPr>
        <p:spPr>
          <a:xfrm>
            <a:off x="783162" y="3836805"/>
            <a:ext cx="280251" cy="445773"/>
          </a:xfrm>
          <a:custGeom>
            <a:avLst/>
            <a:gdLst/>
            <a:ahLst/>
            <a:cxnLst/>
            <a:rect l="l" t="t" r="r" b="b"/>
            <a:pathLst>
              <a:path w="280251" h="445773">
                <a:moveTo>
                  <a:pt x="61405" y="331121"/>
                </a:moveTo>
                <a:cubicBezTo>
                  <a:pt x="69386" y="358050"/>
                  <a:pt x="80618" y="377912"/>
                  <a:pt x="95101" y="390706"/>
                </a:cubicBezTo>
                <a:lnTo>
                  <a:pt x="106314" y="397430"/>
                </a:lnTo>
                <a:lnTo>
                  <a:pt x="57971" y="445773"/>
                </a:lnTo>
                <a:lnTo>
                  <a:pt x="50083" y="441250"/>
                </a:lnTo>
                <a:cubicBezTo>
                  <a:pt x="24145" y="419958"/>
                  <a:pt x="7451" y="387211"/>
                  <a:pt x="0" y="343009"/>
                </a:cubicBezTo>
                <a:close/>
                <a:moveTo>
                  <a:pt x="154325" y="3"/>
                </a:moveTo>
                <a:cubicBezTo>
                  <a:pt x="178069" y="-125"/>
                  <a:pt x="199474" y="4703"/>
                  <a:pt x="218540" y="14487"/>
                </a:cubicBezTo>
                <a:cubicBezTo>
                  <a:pt x="243962" y="27533"/>
                  <a:pt x="261661" y="46397"/>
                  <a:pt x="271637" y="71079"/>
                </a:cubicBezTo>
                <a:cubicBezTo>
                  <a:pt x="281613" y="95761"/>
                  <a:pt x="282924" y="122962"/>
                  <a:pt x="275571" y="152681"/>
                </a:cubicBezTo>
                <a:cubicBezTo>
                  <a:pt x="268218" y="182400"/>
                  <a:pt x="248259" y="206092"/>
                  <a:pt x="215694" y="223756"/>
                </a:cubicBezTo>
                <a:cubicBezTo>
                  <a:pt x="227372" y="227774"/>
                  <a:pt x="237844" y="233537"/>
                  <a:pt x="247108" y="241043"/>
                </a:cubicBezTo>
                <a:lnTo>
                  <a:pt x="254367" y="249376"/>
                </a:lnTo>
                <a:lnTo>
                  <a:pt x="207292" y="296451"/>
                </a:lnTo>
                <a:lnTo>
                  <a:pt x="190265" y="275534"/>
                </a:lnTo>
                <a:cubicBezTo>
                  <a:pt x="175126" y="263563"/>
                  <a:pt x="147591" y="254731"/>
                  <a:pt x="107658" y="249038"/>
                </a:cubicBezTo>
                <a:lnTo>
                  <a:pt x="107658" y="203204"/>
                </a:lnTo>
                <a:cubicBezTo>
                  <a:pt x="146782" y="199492"/>
                  <a:pt x="174073" y="190332"/>
                  <a:pt x="189533" y="175724"/>
                </a:cubicBezTo>
                <a:cubicBezTo>
                  <a:pt x="204992" y="161115"/>
                  <a:pt x="211906" y="142210"/>
                  <a:pt x="210273" y="119006"/>
                </a:cubicBezTo>
                <a:cubicBezTo>
                  <a:pt x="208641" y="95803"/>
                  <a:pt x="198497" y="79004"/>
                  <a:pt x="179842" y="68609"/>
                </a:cubicBezTo>
                <a:cubicBezTo>
                  <a:pt x="161188" y="58215"/>
                  <a:pt x="141194" y="57112"/>
                  <a:pt x="119860" y="65303"/>
                </a:cubicBezTo>
                <a:cubicBezTo>
                  <a:pt x="98526" y="73493"/>
                  <a:pt x="80535" y="98294"/>
                  <a:pt x="65884" y="139705"/>
                </a:cubicBezTo>
                <a:lnTo>
                  <a:pt x="5232" y="130287"/>
                </a:lnTo>
                <a:cubicBezTo>
                  <a:pt x="16059" y="93173"/>
                  <a:pt x="31093" y="63621"/>
                  <a:pt x="50334" y="41632"/>
                </a:cubicBezTo>
                <a:cubicBezTo>
                  <a:pt x="69575" y="19643"/>
                  <a:pt x="96064" y="6360"/>
                  <a:pt x="129801" y="1783"/>
                </a:cubicBezTo>
                <a:cubicBezTo>
                  <a:pt x="138236" y="639"/>
                  <a:pt x="146410" y="46"/>
                  <a:pt x="154325" y="3"/>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b="1" dirty="0">
              <a:solidFill>
                <a:schemeClr val="bg1"/>
              </a:solidFill>
              <a:cs typeface="+mn-ea"/>
              <a:sym typeface="+mn-lt"/>
            </a:endParaRPr>
          </a:p>
        </p:txBody>
      </p:sp>
      <p:cxnSp>
        <p:nvCxnSpPr>
          <p:cNvPr id="39" name="直接连接符 38"/>
          <p:cNvCxnSpPr/>
          <p:nvPr/>
        </p:nvCxnSpPr>
        <p:spPr>
          <a:xfrm flipV="1">
            <a:off x="665434" y="3960369"/>
            <a:ext cx="561340" cy="487045"/>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823720" y="3840480"/>
            <a:ext cx="8858885" cy="1188720"/>
          </a:xfrm>
          <a:prstGeom prst="rect">
            <a:avLst/>
          </a:prstGeom>
        </p:spPr>
        <p:txBody>
          <a:bodyPr wrap="square">
            <a:noAutofit/>
          </a:bodyPr>
          <a:lstStyle/>
          <a:p>
            <a:r>
              <a:rPr lang="zh-CN" altLang="en-US" sz="2800" b="1" dirty="0">
                <a:solidFill>
                  <a:schemeClr val="bg1"/>
                </a:solidFill>
                <a:cs typeface="+mn-ea"/>
                <a:sym typeface="+mn-lt"/>
              </a:rPr>
              <a:t>贪心算法不是对所有问题都能得到整体最优解，关键是贪心策略的选择，选择的贪心策略必须具备无后效性</a:t>
            </a:r>
            <a:endParaRPr lang="zh-CN" altLang="en-US" sz="2800" b="1" dirty="0">
              <a:solidFill>
                <a:schemeClr val="bg1"/>
              </a:solidFill>
              <a:cs typeface="+mn-ea"/>
              <a:sym typeface="+mn-lt"/>
            </a:endParaRPr>
          </a:p>
        </p:txBody>
      </p:sp>
      <p:sp>
        <p:nvSpPr>
          <p:cNvPr id="46" name="文本框 45"/>
          <p:cNvSpPr txBox="1"/>
          <p:nvPr/>
        </p:nvSpPr>
        <p:spPr>
          <a:xfrm>
            <a:off x="686602" y="5388197"/>
            <a:ext cx="294456" cy="406000"/>
          </a:xfrm>
          <a:custGeom>
            <a:avLst/>
            <a:gdLst/>
            <a:ahLst/>
            <a:cxnLst/>
            <a:rect l="l" t="t" r="r" b="b"/>
            <a:pathLst>
              <a:path w="294456" h="406000">
                <a:moveTo>
                  <a:pt x="179784" y="100645"/>
                </a:moveTo>
                <a:lnTo>
                  <a:pt x="63326" y="273174"/>
                </a:lnTo>
                <a:lnTo>
                  <a:pt x="179784" y="273174"/>
                </a:lnTo>
                <a:close/>
                <a:moveTo>
                  <a:pt x="191802" y="0"/>
                </a:moveTo>
                <a:lnTo>
                  <a:pt x="238423" y="0"/>
                </a:lnTo>
                <a:lnTo>
                  <a:pt x="238423" y="273174"/>
                </a:lnTo>
                <a:lnTo>
                  <a:pt x="294456" y="273174"/>
                </a:lnTo>
                <a:lnTo>
                  <a:pt x="294456" y="291327"/>
                </a:lnTo>
                <a:lnTo>
                  <a:pt x="261003" y="324781"/>
                </a:lnTo>
                <a:lnTo>
                  <a:pt x="238423" y="324781"/>
                </a:lnTo>
                <a:lnTo>
                  <a:pt x="238423" y="347361"/>
                </a:lnTo>
                <a:lnTo>
                  <a:pt x="179784" y="406000"/>
                </a:lnTo>
                <a:lnTo>
                  <a:pt x="179784" y="324781"/>
                </a:lnTo>
                <a:lnTo>
                  <a:pt x="0" y="324781"/>
                </a:lnTo>
                <a:lnTo>
                  <a:pt x="0" y="277044"/>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b="1" dirty="0">
              <a:solidFill>
                <a:schemeClr val="bg1"/>
              </a:solidFill>
              <a:cs typeface="+mn-ea"/>
              <a:sym typeface="+mn-lt"/>
            </a:endParaRPr>
          </a:p>
        </p:txBody>
      </p:sp>
      <p:cxnSp>
        <p:nvCxnSpPr>
          <p:cNvPr id="47" name="直接连接符 46"/>
          <p:cNvCxnSpPr/>
          <p:nvPr/>
        </p:nvCxnSpPr>
        <p:spPr>
          <a:xfrm flipV="1">
            <a:off x="660042" y="5441069"/>
            <a:ext cx="516255" cy="551815"/>
          </a:xfrm>
          <a:prstGeom prst="line">
            <a:avLst/>
          </a:prstGeom>
          <a:ln w="19050">
            <a:solidFill>
              <a:srgbClr val="DDD9C3"/>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823720" y="5467350"/>
            <a:ext cx="3926840" cy="521970"/>
          </a:xfrm>
          <a:prstGeom prst="rect">
            <a:avLst/>
          </a:prstGeom>
        </p:spPr>
        <p:txBody>
          <a:bodyPr wrap="square">
            <a:spAutoFit/>
          </a:bodyPr>
          <a:lstStyle/>
          <a:p>
            <a:r>
              <a:rPr lang="zh-CN" altLang="en-US" sz="2800" b="1" dirty="0">
                <a:solidFill>
                  <a:schemeClr val="bg1"/>
                </a:solidFill>
                <a:cs typeface="+mn-ea"/>
                <a:sym typeface="+mn-lt"/>
              </a:rPr>
              <a:t>人类智慧</a:t>
            </a:r>
            <a:r>
              <a:rPr lang="zh-CN" altLang="en-US" sz="2800" b="1" dirty="0">
                <a:solidFill>
                  <a:schemeClr val="bg1"/>
                </a:solidFill>
                <a:cs typeface="+mn-ea"/>
                <a:sym typeface="+mn-lt"/>
              </a:rPr>
              <a:t>本能</a:t>
            </a:r>
            <a:endParaRPr lang="zh-CN" altLang="en-US" sz="28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500"/>
                                        <p:tgtEl>
                                          <p:spTgt spid="48"/>
                                        </p:tgtEl>
                                      </p:cBhvr>
                                    </p:animEffect>
                                  </p:childTnLst>
                                </p:cTn>
                              </p:par>
                              <p:par>
                                <p:cTn id="57" presetID="22" presetClass="entr" presetSubtype="8"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ldLvl="0" animBg="1"/>
      <p:bldP spid="26" grpId="0"/>
      <p:bldP spid="35" grpId="0" bldLvl="0" animBg="1"/>
      <p:bldP spid="37" grpId="0"/>
      <p:bldP spid="42" grpId="0" bldLvl="0" animBg="1"/>
      <p:bldP spid="40" grpId="0"/>
      <p:bldP spid="46" grpId="0" bldLvl="0" animBg="1"/>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582795" y="3013075"/>
            <a:ext cx="2844800" cy="1144905"/>
          </a:xfrm>
          <a:prstGeom prst="rect">
            <a:avLst/>
          </a:prstGeom>
          <a:noFill/>
        </p:spPr>
        <p:txBody>
          <a:bodyPr wrap="square" rtlCol="0">
            <a:noAutofit/>
          </a:bodyPr>
          <a:lstStyle/>
          <a:p>
            <a:r>
              <a:rPr lang="zh-CN" altLang="en-US" sz="4800" b="1" dirty="0">
                <a:solidFill>
                  <a:schemeClr val="bg1"/>
                </a:solidFill>
                <a:cs typeface="+mn-ea"/>
                <a:sym typeface="+mn-lt"/>
              </a:rPr>
              <a:t>谢谢</a:t>
            </a:r>
            <a:r>
              <a:rPr lang="zh-CN" altLang="en-US" sz="4800" b="1" dirty="0">
                <a:solidFill>
                  <a:schemeClr val="bg1"/>
                </a:solidFill>
                <a:cs typeface="+mn-ea"/>
                <a:sym typeface="+mn-lt"/>
              </a:rPr>
              <a:t>聆听</a:t>
            </a:r>
            <a:endParaRPr lang="zh-CN" altLang="en-US" sz="4800" b="1" dirty="0">
              <a:solidFill>
                <a:schemeClr val="bg1"/>
              </a:solidFill>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805" y="612775"/>
            <a:ext cx="4716145" cy="2127885"/>
          </a:xfrm>
          <a:prstGeom prst="rect">
            <a:avLst/>
          </a:prstGeom>
        </p:spPr>
      </p:pic>
      <p:cxnSp>
        <p:nvCxnSpPr>
          <p:cNvPr id="13" name="直接连接符 12"/>
          <p:cNvCxnSpPr/>
          <p:nvPr/>
        </p:nvCxnSpPr>
        <p:spPr>
          <a:xfrm>
            <a:off x="2882414" y="2937828"/>
            <a:ext cx="6245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rcRect b="1191"/>
          <a:stretch>
            <a:fillRect/>
          </a:stretch>
        </p:blipFill>
        <p:spPr>
          <a:xfrm>
            <a:off x="929640" y="2062480"/>
            <a:ext cx="3232785" cy="4794885"/>
          </a:xfrm>
          <a:prstGeom prst="rect">
            <a:avLst/>
          </a:prstGeom>
        </p:spPr>
      </p:pic>
      <p:pic>
        <p:nvPicPr>
          <p:cNvPr id="12" name="图片 11"/>
          <p:cNvPicPr>
            <a:picLocks noChangeAspect="1"/>
          </p:cNvPicPr>
          <p:nvPr/>
        </p:nvPicPr>
        <p:blipFill>
          <a:blip r:embed="rId4"/>
          <a:stretch>
            <a:fillRect/>
          </a:stretch>
        </p:blipFill>
        <p:spPr>
          <a:xfrm>
            <a:off x="-1643380" y="2819400"/>
            <a:ext cx="5391150" cy="4038600"/>
          </a:xfrm>
          <a:prstGeom prst="rect">
            <a:avLst/>
          </a:prstGeom>
        </p:spPr>
      </p:pic>
      <p:pic>
        <p:nvPicPr>
          <p:cNvPr id="14" name="图片 13"/>
          <p:cNvPicPr>
            <a:picLocks noChangeAspect="1"/>
          </p:cNvPicPr>
          <p:nvPr/>
        </p:nvPicPr>
        <p:blipFill>
          <a:blip r:embed="rId5"/>
          <a:stretch>
            <a:fillRect/>
          </a:stretch>
        </p:blipFill>
        <p:spPr>
          <a:xfrm>
            <a:off x="10034270" y="1805940"/>
            <a:ext cx="2157730" cy="5052060"/>
          </a:xfrm>
          <a:prstGeom prst="rect">
            <a:avLst/>
          </a:prstGeom>
        </p:spPr>
      </p:pic>
      <p:pic>
        <p:nvPicPr>
          <p:cNvPr id="16" name="图片 15"/>
          <p:cNvPicPr>
            <a:picLocks noChangeAspect="1"/>
          </p:cNvPicPr>
          <p:nvPr/>
        </p:nvPicPr>
        <p:blipFill>
          <a:blip r:embed="rId6"/>
          <a:stretch>
            <a:fillRect/>
          </a:stretch>
        </p:blipFill>
        <p:spPr>
          <a:xfrm>
            <a:off x="8692515" y="3135630"/>
            <a:ext cx="2469515" cy="3722370"/>
          </a:xfrm>
          <a:prstGeom prst="rect">
            <a:avLst/>
          </a:prstGeom>
        </p:spPr>
      </p:pic>
      <p:pic>
        <p:nvPicPr>
          <p:cNvPr id="17" name="图片 16"/>
          <p:cNvPicPr>
            <a:picLocks noChangeAspect="1"/>
          </p:cNvPicPr>
          <p:nvPr/>
        </p:nvPicPr>
        <p:blipFill>
          <a:blip r:embed="rId7"/>
          <a:stretch>
            <a:fillRect/>
          </a:stretch>
        </p:blipFill>
        <p:spPr>
          <a:xfrm>
            <a:off x="6388735" y="2819400"/>
            <a:ext cx="2668905" cy="4003040"/>
          </a:xfrm>
          <a:prstGeom prst="rect">
            <a:avLst/>
          </a:prstGeom>
        </p:spPr>
      </p:pic>
      <p:pic>
        <p:nvPicPr>
          <p:cNvPr id="19" name="图片 18"/>
          <p:cNvPicPr>
            <a:picLocks noChangeAspect="1"/>
          </p:cNvPicPr>
          <p:nvPr/>
        </p:nvPicPr>
        <p:blipFill>
          <a:blip r:embed="rId8"/>
          <a:srcRect l="-3983" r="3092" b="9006"/>
          <a:stretch>
            <a:fillRect/>
          </a:stretch>
        </p:blipFill>
        <p:spPr>
          <a:xfrm>
            <a:off x="3832225" y="3135630"/>
            <a:ext cx="3136900" cy="373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0"/>
          <p:cNvSpPr txBox="1">
            <a:spLocks noChangeArrowheads="1"/>
          </p:cNvSpPr>
          <p:nvPr/>
        </p:nvSpPr>
        <p:spPr bwMode="auto">
          <a:xfrm>
            <a:off x="4279900" y="74613"/>
            <a:ext cx="60007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ts val="300"/>
              </a:spcBef>
              <a:buFont typeface="Arial" panose="020B0604020202020204" pitchFamily="34" charset="0"/>
              <a:buNone/>
            </a:pPr>
            <a:r>
              <a:rPr lang="zh-CN" altLang="en-US" sz="2200">
                <a:solidFill>
                  <a:schemeClr val="bg1"/>
                </a:solidFill>
                <a:latin typeface="微软雅黑" panose="020B0503020204020204" charset="-122"/>
                <a:ea typeface="微软雅黑" panose="020B0503020204020204" charset="-122"/>
              </a:rPr>
              <a:t>突然有一天</a:t>
            </a:r>
            <a:r>
              <a:rPr lang="en-US" altLang="zh-CN" sz="2200">
                <a:solidFill>
                  <a:schemeClr val="bg1"/>
                </a:solidFill>
                <a:latin typeface="微软雅黑" panose="020B0503020204020204" charset="-122"/>
                <a:ea typeface="微软雅黑" panose="020B0503020204020204" charset="-122"/>
              </a:rPr>
              <a:t> 577</a:t>
            </a:r>
            <a:r>
              <a:rPr lang="zh-CN" altLang="en-US" sz="2200">
                <a:solidFill>
                  <a:schemeClr val="bg1"/>
                </a:solidFill>
                <a:latin typeface="微软雅黑" panose="020B0503020204020204" charset="-122"/>
                <a:ea typeface="微软雅黑" panose="020B0503020204020204" charset="-122"/>
              </a:rPr>
              <a:t>产生了一个</a:t>
            </a:r>
            <a:r>
              <a:rPr lang="zh-CN" altLang="en-US" sz="2200">
                <a:solidFill>
                  <a:schemeClr val="bg1"/>
                </a:solidFill>
                <a:latin typeface="微软雅黑" panose="020B0503020204020204" charset="-122"/>
                <a:ea typeface="微软雅黑" panose="020B0503020204020204" charset="-122"/>
              </a:rPr>
              <a:t>疑问</a:t>
            </a:r>
            <a:endParaRPr lang="zh-CN" altLang="en-US" sz="2200">
              <a:solidFill>
                <a:schemeClr val="bg1"/>
              </a:solidFill>
              <a:latin typeface="微软雅黑" panose="020B0503020204020204" charset="-122"/>
              <a:ea typeface="微软雅黑" panose="020B0503020204020204" charset="-122"/>
            </a:endParaRPr>
          </a:p>
        </p:txBody>
      </p:sp>
      <p:sp>
        <p:nvSpPr>
          <p:cNvPr id="5123" name="Freeform 27"/>
          <p:cNvSpPr/>
          <p:nvPr/>
        </p:nvSpPr>
        <p:spPr bwMode="auto">
          <a:xfrm>
            <a:off x="47625" y="4229100"/>
            <a:ext cx="869950" cy="609600"/>
          </a:xfrm>
          <a:custGeom>
            <a:avLst/>
            <a:gdLst>
              <a:gd name="T0" fmla="*/ 869950 w 87"/>
              <a:gd name="T1" fmla="*/ 19987 h 61"/>
              <a:gd name="T2" fmla="*/ 869950 w 87"/>
              <a:gd name="T3" fmla="*/ 19987 h 61"/>
              <a:gd name="T4" fmla="*/ 839952 w 87"/>
              <a:gd name="T5" fmla="*/ 29980 h 61"/>
              <a:gd name="T6" fmla="*/ 809953 w 87"/>
              <a:gd name="T7" fmla="*/ 49967 h 61"/>
              <a:gd name="T8" fmla="*/ 719959 w 87"/>
              <a:gd name="T9" fmla="*/ 169889 h 61"/>
              <a:gd name="T10" fmla="*/ 709959 w 87"/>
              <a:gd name="T11" fmla="*/ 169889 h 61"/>
              <a:gd name="T12" fmla="*/ 679961 w 87"/>
              <a:gd name="T13" fmla="*/ 199869 h 61"/>
              <a:gd name="T14" fmla="*/ 659962 w 87"/>
              <a:gd name="T15" fmla="*/ 229849 h 61"/>
              <a:gd name="T16" fmla="*/ 519970 w 87"/>
              <a:gd name="T17" fmla="*/ 369757 h 61"/>
              <a:gd name="T18" fmla="*/ 509971 w 87"/>
              <a:gd name="T19" fmla="*/ 379751 h 61"/>
              <a:gd name="T20" fmla="*/ 499971 w 87"/>
              <a:gd name="T21" fmla="*/ 389744 h 61"/>
              <a:gd name="T22" fmla="*/ 429975 w 87"/>
              <a:gd name="T23" fmla="*/ 439711 h 61"/>
              <a:gd name="T24" fmla="*/ 419976 w 87"/>
              <a:gd name="T25" fmla="*/ 439711 h 61"/>
              <a:gd name="T26" fmla="*/ 359979 w 87"/>
              <a:gd name="T27" fmla="*/ 449705 h 61"/>
              <a:gd name="T28" fmla="*/ 299983 w 87"/>
              <a:gd name="T29" fmla="*/ 469692 h 61"/>
              <a:gd name="T30" fmla="*/ 19999 w 87"/>
              <a:gd name="T31" fmla="*/ 609600 h 61"/>
              <a:gd name="T32" fmla="*/ 0 w 87"/>
              <a:gd name="T33" fmla="*/ 589613 h 61"/>
              <a:gd name="T34" fmla="*/ 289983 w 87"/>
              <a:gd name="T35" fmla="*/ 439711 h 61"/>
              <a:gd name="T36" fmla="*/ 349980 w 87"/>
              <a:gd name="T37" fmla="*/ 419725 h 61"/>
              <a:gd name="T38" fmla="*/ 419976 w 87"/>
              <a:gd name="T39" fmla="*/ 409731 h 61"/>
              <a:gd name="T40" fmla="*/ 479972 w 87"/>
              <a:gd name="T41" fmla="*/ 369757 h 61"/>
              <a:gd name="T42" fmla="*/ 489972 w 87"/>
              <a:gd name="T43" fmla="*/ 359764 h 61"/>
              <a:gd name="T44" fmla="*/ 509971 w 87"/>
              <a:gd name="T45" fmla="*/ 349770 h 61"/>
              <a:gd name="T46" fmla="*/ 639963 w 87"/>
              <a:gd name="T47" fmla="*/ 209862 h 61"/>
              <a:gd name="T48" fmla="*/ 669961 w 87"/>
              <a:gd name="T49" fmla="*/ 179882 h 61"/>
              <a:gd name="T50" fmla="*/ 689960 w 87"/>
              <a:gd name="T51" fmla="*/ 159895 h 61"/>
              <a:gd name="T52" fmla="*/ 799954 w 87"/>
              <a:gd name="T53" fmla="*/ 29980 h 61"/>
              <a:gd name="T54" fmla="*/ 829952 w 87"/>
              <a:gd name="T55" fmla="*/ 9993 h 61"/>
              <a:gd name="T56" fmla="*/ 859951 w 87"/>
              <a:gd name="T57" fmla="*/ 0 h 61"/>
              <a:gd name="T58" fmla="*/ 869950 w 87"/>
              <a:gd name="T59" fmla="*/ 19987 h 6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7"/>
              <a:gd name="T91" fmla="*/ 0 h 61"/>
              <a:gd name="T92" fmla="*/ 87 w 87"/>
              <a:gd name="T93" fmla="*/ 61 h 6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7" h="61">
                <a:moveTo>
                  <a:pt x="87" y="2"/>
                </a:moveTo>
                <a:lnTo>
                  <a:pt x="87" y="2"/>
                </a:lnTo>
                <a:cubicBezTo>
                  <a:pt x="86" y="2"/>
                  <a:pt x="85" y="3"/>
                  <a:pt x="84" y="3"/>
                </a:cubicBezTo>
                <a:cubicBezTo>
                  <a:pt x="83" y="4"/>
                  <a:pt x="82" y="5"/>
                  <a:pt x="81" y="5"/>
                </a:cubicBezTo>
                <a:cubicBezTo>
                  <a:pt x="77" y="8"/>
                  <a:pt x="74" y="12"/>
                  <a:pt x="72" y="17"/>
                </a:cubicBezTo>
                <a:lnTo>
                  <a:pt x="71" y="17"/>
                </a:lnTo>
                <a:cubicBezTo>
                  <a:pt x="70" y="18"/>
                  <a:pt x="69" y="19"/>
                  <a:pt x="68" y="20"/>
                </a:cubicBezTo>
                <a:cubicBezTo>
                  <a:pt x="68" y="21"/>
                  <a:pt x="67" y="22"/>
                  <a:pt x="66" y="23"/>
                </a:cubicBezTo>
                <a:cubicBezTo>
                  <a:pt x="61" y="27"/>
                  <a:pt x="57" y="32"/>
                  <a:pt x="52" y="37"/>
                </a:cubicBezTo>
                <a:cubicBezTo>
                  <a:pt x="52" y="37"/>
                  <a:pt x="52" y="37"/>
                  <a:pt x="51" y="38"/>
                </a:cubicBezTo>
                <a:cubicBezTo>
                  <a:pt x="51" y="38"/>
                  <a:pt x="50" y="39"/>
                  <a:pt x="50" y="39"/>
                </a:cubicBezTo>
                <a:cubicBezTo>
                  <a:pt x="48" y="41"/>
                  <a:pt x="45" y="42"/>
                  <a:pt x="43" y="44"/>
                </a:cubicBezTo>
                <a:lnTo>
                  <a:pt x="42" y="44"/>
                </a:lnTo>
                <a:cubicBezTo>
                  <a:pt x="40" y="44"/>
                  <a:pt x="38" y="45"/>
                  <a:pt x="36" y="45"/>
                </a:cubicBezTo>
                <a:cubicBezTo>
                  <a:pt x="34" y="45"/>
                  <a:pt x="32" y="46"/>
                  <a:pt x="30" y="47"/>
                </a:cubicBezTo>
                <a:cubicBezTo>
                  <a:pt x="20" y="50"/>
                  <a:pt x="10" y="55"/>
                  <a:pt x="2" y="61"/>
                </a:cubicBezTo>
                <a:lnTo>
                  <a:pt x="0" y="59"/>
                </a:lnTo>
                <a:cubicBezTo>
                  <a:pt x="9" y="52"/>
                  <a:pt x="19" y="47"/>
                  <a:pt x="29" y="44"/>
                </a:cubicBezTo>
                <a:cubicBezTo>
                  <a:pt x="31" y="43"/>
                  <a:pt x="33" y="43"/>
                  <a:pt x="35" y="42"/>
                </a:cubicBezTo>
                <a:cubicBezTo>
                  <a:pt x="37" y="42"/>
                  <a:pt x="40" y="42"/>
                  <a:pt x="42" y="41"/>
                </a:cubicBezTo>
                <a:cubicBezTo>
                  <a:pt x="44" y="40"/>
                  <a:pt x="46" y="39"/>
                  <a:pt x="48" y="37"/>
                </a:cubicBezTo>
                <a:cubicBezTo>
                  <a:pt x="49" y="37"/>
                  <a:pt x="49" y="36"/>
                  <a:pt x="49" y="36"/>
                </a:cubicBezTo>
                <a:cubicBezTo>
                  <a:pt x="50" y="35"/>
                  <a:pt x="50" y="35"/>
                  <a:pt x="51" y="35"/>
                </a:cubicBezTo>
                <a:cubicBezTo>
                  <a:pt x="55" y="30"/>
                  <a:pt x="59" y="25"/>
                  <a:pt x="64" y="21"/>
                </a:cubicBezTo>
                <a:cubicBezTo>
                  <a:pt x="65" y="20"/>
                  <a:pt x="66" y="19"/>
                  <a:pt x="67" y="18"/>
                </a:cubicBezTo>
                <a:cubicBezTo>
                  <a:pt x="68" y="17"/>
                  <a:pt x="68" y="16"/>
                  <a:pt x="69" y="16"/>
                </a:cubicBezTo>
                <a:cubicBezTo>
                  <a:pt x="72" y="11"/>
                  <a:pt x="75" y="6"/>
                  <a:pt x="80" y="3"/>
                </a:cubicBezTo>
                <a:cubicBezTo>
                  <a:pt x="81" y="2"/>
                  <a:pt x="82" y="2"/>
                  <a:pt x="83" y="1"/>
                </a:cubicBezTo>
                <a:cubicBezTo>
                  <a:pt x="84" y="1"/>
                  <a:pt x="85" y="0"/>
                  <a:pt x="86" y="0"/>
                </a:cubicBezTo>
                <a:lnTo>
                  <a:pt x="87" y="2"/>
                </a:lnTo>
                <a:close/>
              </a:path>
            </a:pathLst>
          </a:custGeom>
          <a:solidFill>
            <a:schemeClr val="bg1"/>
          </a:solidFill>
          <a:ln w="9525" cmpd="sng">
            <a:solidFill>
              <a:schemeClr val="bg1"/>
            </a:solidFill>
            <a:round/>
          </a:ln>
        </p:spPr>
        <p:txBody>
          <a:bodyPr/>
          <a:lstStyle/>
          <a:p>
            <a:endParaRPr lang="zh-CN" altLang="en-US"/>
          </a:p>
        </p:txBody>
      </p:sp>
      <p:sp>
        <p:nvSpPr>
          <p:cNvPr id="5124" name="Freeform 28"/>
          <p:cNvSpPr/>
          <p:nvPr/>
        </p:nvSpPr>
        <p:spPr bwMode="auto">
          <a:xfrm>
            <a:off x="896938" y="4038600"/>
            <a:ext cx="60325" cy="209550"/>
          </a:xfrm>
          <a:custGeom>
            <a:avLst/>
            <a:gdLst>
              <a:gd name="T0" fmla="*/ 0 w 6"/>
              <a:gd name="T1" fmla="*/ 189593 h 21"/>
              <a:gd name="T2" fmla="*/ 0 w 6"/>
              <a:gd name="T3" fmla="*/ 189593 h 21"/>
              <a:gd name="T4" fmla="*/ 10054 w 6"/>
              <a:gd name="T5" fmla="*/ 179614 h 21"/>
              <a:gd name="T6" fmla="*/ 20108 w 6"/>
              <a:gd name="T7" fmla="*/ 169636 h 21"/>
              <a:gd name="T8" fmla="*/ 30163 w 6"/>
              <a:gd name="T9" fmla="*/ 129721 h 21"/>
              <a:gd name="T10" fmla="*/ 30163 w 6"/>
              <a:gd name="T11" fmla="*/ 109764 h 21"/>
              <a:gd name="T12" fmla="*/ 30163 w 6"/>
              <a:gd name="T13" fmla="*/ 99786 h 21"/>
              <a:gd name="T14" fmla="*/ 20108 w 6"/>
              <a:gd name="T15" fmla="*/ 9979 h 21"/>
              <a:gd name="T16" fmla="*/ 40217 w 6"/>
              <a:gd name="T17" fmla="*/ 0 h 21"/>
              <a:gd name="T18" fmla="*/ 60325 w 6"/>
              <a:gd name="T19" fmla="*/ 99786 h 21"/>
              <a:gd name="T20" fmla="*/ 60325 w 6"/>
              <a:gd name="T21" fmla="*/ 119743 h 21"/>
              <a:gd name="T22" fmla="*/ 60325 w 6"/>
              <a:gd name="T23" fmla="*/ 129721 h 21"/>
              <a:gd name="T24" fmla="*/ 40217 w 6"/>
              <a:gd name="T25" fmla="*/ 189593 h 21"/>
              <a:gd name="T26" fmla="*/ 30163 w 6"/>
              <a:gd name="T27" fmla="*/ 199571 h 21"/>
              <a:gd name="T28" fmla="*/ 20108 w 6"/>
              <a:gd name="T29" fmla="*/ 209550 h 21"/>
              <a:gd name="T30" fmla="*/ 20108 w 6"/>
              <a:gd name="T31" fmla="*/ 209550 h 21"/>
              <a:gd name="T32" fmla="*/ 0 w 6"/>
              <a:gd name="T33" fmla="*/ 189593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21"/>
              <a:gd name="T53" fmla="*/ 6 w 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21">
                <a:moveTo>
                  <a:pt x="0" y="19"/>
                </a:moveTo>
                <a:lnTo>
                  <a:pt x="0" y="19"/>
                </a:lnTo>
                <a:cubicBezTo>
                  <a:pt x="1" y="18"/>
                  <a:pt x="1" y="18"/>
                  <a:pt x="1" y="18"/>
                </a:cubicBezTo>
                <a:cubicBezTo>
                  <a:pt x="1" y="18"/>
                  <a:pt x="2" y="18"/>
                  <a:pt x="2" y="17"/>
                </a:cubicBezTo>
                <a:cubicBezTo>
                  <a:pt x="3" y="16"/>
                  <a:pt x="3" y="15"/>
                  <a:pt x="3" y="13"/>
                </a:cubicBezTo>
                <a:cubicBezTo>
                  <a:pt x="3" y="12"/>
                  <a:pt x="3" y="12"/>
                  <a:pt x="3" y="11"/>
                </a:cubicBezTo>
                <a:cubicBezTo>
                  <a:pt x="3" y="11"/>
                  <a:pt x="3" y="10"/>
                  <a:pt x="3" y="10"/>
                </a:cubicBezTo>
                <a:cubicBezTo>
                  <a:pt x="4" y="7"/>
                  <a:pt x="3" y="4"/>
                  <a:pt x="2" y="1"/>
                </a:cubicBezTo>
                <a:lnTo>
                  <a:pt x="4" y="0"/>
                </a:lnTo>
                <a:cubicBezTo>
                  <a:pt x="6" y="3"/>
                  <a:pt x="6" y="7"/>
                  <a:pt x="6" y="10"/>
                </a:cubicBezTo>
                <a:cubicBezTo>
                  <a:pt x="6" y="10"/>
                  <a:pt x="6" y="11"/>
                  <a:pt x="6" y="12"/>
                </a:cubicBezTo>
                <a:cubicBezTo>
                  <a:pt x="6" y="12"/>
                  <a:pt x="6" y="13"/>
                  <a:pt x="6" y="13"/>
                </a:cubicBezTo>
                <a:cubicBezTo>
                  <a:pt x="6" y="15"/>
                  <a:pt x="5" y="17"/>
                  <a:pt x="4" y="19"/>
                </a:cubicBezTo>
                <a:cubicBezTo>
                  <a:pt x="4" y="19"/>
                  <a:pt x="3" y="20"/>
                  <a:pt x="3" y="20"/>
                </a:cubicBezTo>
                <a:cubicBezTo>
                  <a:pt x="3" y="20"/>
                  <a:pt x="2" y="20"/>
                  <a:pt x="2" y="21"/>
                </a:cubicBezTo>
                <a:cubicBezTo>
                  <a:pt x="2" y="21"/>
                  <a:pt x="2" y="21"/>
                  <a:pt x="2" y="21"/>
                </a:cubicBezTo>
                <a:lnTo>
                  <a:pt x="0" y="19"/>
                </a:lnTo>
                <a:close/>
              </a:path>
            </a:pathLst>
          </a:custGeom>
          <a:solidFill>
            <a:schemeClr val="bg1"/>
          </a:solidFill>
          <a:ln w="9525" cmpd="sng">
            <a:solidFill>
              <a:schemeClr val="bg1"/>
            </a:solidFill>
            <a:round/>
          </a:ln>
        </p:spPr>
        <p:txBody>
          <a:bodyPr/>
          <a:lstStyle/>
          <a:p>
            <a:endParaRPr lang="zh-CN" altLang="en-US"/>
          </a:p>
        </p:txBody>
      </p:sp>
      <p:sp>
        <p:nvSpPr>
          <p:cNvPr id="5125" name="Freeform 29"/>
          <p:cNvSpPr/>
          <p:nvPr/>
        </p:nvSpPr>
        <p:spPr bwMode="auto">
          <a:xfrm>
            <a:off x="677863" y="2268538"/>
            <a:ext cx="260350" cy="1790700"/>
          </a:xfrm>
          <a:custGeom>
            <a:avLst/>
            <a:gdLst>
              <a:gd name="T0" fmla="*/ 210283 w 26"/>
              <a:gd name="T1" fmla="*/ 20008 h 179"/>
              <a:gd name="T2" fmla="*/ 210283 w 26"/>
              <a:gd name="T3" fmla="*/ 20008 h 179"/>
              <a:gd name="T4" fmla="*/ 170229 w 26"/>
              <a:gd name="T5" fmla="*/ 60023 h 179"/>
              <a:gd name="T6" fmla="*/ 130175 w 26"/>
              <a:gd name="T7" fmla="*/ 110043 h 179"/>
              <a:gd name="T8" fmla="*/ 60081 w 26"/>
              <a:gd name="T9" fmla="*/ 390153 h 179"/>
              <a:gd name="T10" fmla="*/ 60081 w 26"/>
              <a:gd name="T11" fmla="*/ 400156 h 179"/>
              <a:gd name="T12" fmla="*/ 50067 w 26"/>
              <a:gd name="T13" fmla="*/ 460180 h 179"/>
              <a:gd name="T14" fmla="*/ 50067 w 26"/>
              <a:gd name="T15" fmla="*/ 530207 h 179"/>
              <a:gd name="T16" fmla="*/ 50067 w 26"/>
              <a:gd name="T17" fmla="*/ 850332 h 179"/>
              <a:gd name="T18" fmla="*/ 50067 w 26"/>
              <a:gd name="T19" fmla="*/ 860336 h 179"/>
              <a:gd name="T20" fmla="*/ 50067 w 26"/>
              <a:gd name="T21" fmla="*/ 860336 h 179"/>
              <a:gd name="T22" fmla="*/ 40054 w 26"/>
              <a:gd name="T23" fmla="*/ 870340 h 179"/>
              <a:gd name="T24" fmla="*/ 40054 w 26"/>
              <a:gd name="T25" fmla="*/ 890348 h 179"/>
              <a:gd name="T26" fmla="*/ 40054 w 26"/>
              <a:gd name="T27" fmla="*/ 900352 h 179"/>
              <a:gd name="T28" fmla="*/ 30040 w 26"/>
              <a:gd name="T29" fmla="*/ 920360 h 179"/>
              <a:gd name="T30" fmla="*/ 30040 w 26"/>
              <a:gd name="T31" fmla="*/ 940368 h 179"/>
              <a:gd name="T32" fmla="*/ 40054 w 26"/>
              <a:gd name="T33" fmla="*/ 1050411 h 179"/>
              <a:gd name="T34" fmla="*/ 40054 w 26"/>
              <a:gd name="T35" fmla="*/ 1060415 h 179"/>
              <a:gd name="T36" fmla="*/ 40054 w 26"/>
              <a:gd name="T37" fmla="*/ 1070418 h 179"/>
              <a:gd name="T38" fmla="*/ 50067 w 26"/>
              <a:gd name="T39" fmla="*/ 1130442 h 179"/>
              <a:gd name="T40" fmla="*/ 50067 w 26"/>
              <a:gd name="T41" fmla="*/ 1160454 h 179"/>
              <a:gd name="T42" fmla="*/ 50067 w 26"/>
              <a:gd name="T43" fmla="*/ 1180461 h 179"/>
              <a:gd name="T44" fmla="*/ 70094 w 26"/>
              <a:gd name="T45" fmla="*/ 1310512 h 179"/>
              <a:gd name="T46" fmla="*/ 70094 w 26"/>
              <a:gd name="T47" fmla="*/ 1320516 h 179"/>
              <a:gd name="T48" fmla="*/ 70094 w 26"/>
              <a:gd name="T49" fmla="*/ 1340524 h 179"/>
              <a:gd name="T50" fmla="*/ 80108 w 26"/>
              <a:gd name="T51" fmla="*/ 1400547 h 179"/>
              <a:gd name="T52" fmla="*/ 80108 w 26"/>
              <a:gd name="T53" fmla="*/ 1420555 h 179"/>
              <a:gd name="T54" fmla="*/ 90121 w 26"/>
              <a:gd name="T55" fmla="*/ 1430559 h 179"/>
              <a:gd name="T56" fmla="*/ 150202 w 26"/>
              <a:gd name="T57" fmla="*/ 1470575 h 179"/>
              <a:gd name="T58" fmla="*/ 160215 w 26"/>
              <a:gd name="T59" fmla="*/ 1480579 h 179"/>
              <a:gd name="T60" fmla="*/ 170229 w 26"/>
              <a:gd name="T61" fmla="*/ 1520594 h 179"/>
              <a:gd name="T62" fmla="*/ 170229 w 26"/>
              <a:gd name="T63" fmla="*/ 1570614 h 179"/>
              <a:gd name="T64" fmla="*/ 260350 w 26"/>
              <a:gd name="T65" fmla="*/ 1770692 h 179"/>
              <a:gd name="T66" fmla="*/ 240323 w 26"/>
              <a:gd name="T67" fmla="*/ 1790700 h 179"/>
              <a:gd name="T68" fmla="*/ 150202 w 26"/>
              <a:gd name="T69" fmla="*/ 1570614 h 179"/>
              <a:gd name="T70" fmla="*/ 140188 w 26"/>
              <a:gd name="T71" fmla="*/ 1530598 h 179"/>
              <a:gd name="T72" fmla="*/ 140188 w 26"/>
              <a:gd name="T73" fmla="*/ 1490583 h 179"/>
              <a:gd name="T74" fmla="*/ 70094 w 26"/>
              <a:gd name="T75" fmla="*/ 1440563 h 179"/>
              <a:gd name="T76" fmla="*/ 60081 w 26"/>
              <a:gd name="T77" fmla="*/ 1430559 h 179"/>
              <a:gd name="T78" fmla="*/ 50067 w 26"/>
              <a:gd name="T79" fmla="*/ 1410551 h 179"/>
              <a:gd name="T80" fmla="*/ 50067 w 26"/>
              <a:gd name="T81" fmla="*/ 1340524 h 179"/>
              <a:gd name="T82" fmla="*/ 50067 w 26"/>
              <a:gd name="T83" fmla="*/ 1330520 h 179"/>
              <a:gd name="T84" fmla="*/ 40054 w 26"/>
              <a:gd name="T85" fmla="*/ 1320516 h 179"/>
              <a:gd name="T86" fmla="*/ 20027 w 26"/>
              <a:gd name="T87" fmla="*/ 1180461 h 179"/>
              <a:gd name="T88" fmla="*/ 20027 w 26"/>
              <a:gd name="T89" fmla="*/ 1160454 h 179"/>
              <a:gd name="T90" fmla="*/ 20027 w 26"/>
              <a:gd name="T91" fmla="*/ 1130442 h 179"/>
              <a:gd name="T92" fmla="*/ 20027 w 26"/>
              <a:gd name="T93" fmla="*/ 1080422 h 179"/>
              <a:gd name="T94" fmla="*/ 20027 w 26"/>
              <a:gd name="T95" fmla="*/ 1070418 h 179"/>
              <a:gd name="T96" fmla="*/ 10013 w 26"/>
              <a:gd name="T97" fmla="*/ 1060415 h 179"/>
              <a:gd name="T98" fmla="*/ 0 w 26"/>
              <a:gd name="T99" fmla="*/ 940368 h 179"/>
              <a:gd name="T100" fmla="*/ 10013 w 26"/>
              <a:gd name="T101" fmla="*/ 910356 h 179"/>
              <a:gd name="T102" fmla="*/ 10013 w 26"/>
              <a:gd name="T103" fmla="*/ 890348 h 179"/>
              <a:gd name="T104" fmla="*/ 20027 w 26"/>
              <a:gd name="T105" fmla="*/ 850332 h 179"/>
              <a:gd name="T106" fmla="*/ 30040 w 26"/>
              <a:gd name="T107" fmla="*/ 850332 h 179"/>
              <a:gd name="T108" fmla="*/ 20027 w 26"/>
              <a:gd name="T109" fmla="*/ 520203 h 179"/>
              <a:gd name="T110" fmla="*/ 30040 w 26"/>
              <a:gd name="T111" fmla="*/ 460180 h 179"/>
              <a:gd name="T112" fmla="*/ 30040 w 26"/>
              <a:gd name="T113" fmla="*/ 400156 h 179"/>
              <a:gd name="T114" fmla="*/ 30040 w 26"/>
              <a:gd name="T115" fmla="*/ 390153 h 179"/>
              <a:gd name="T116" fmla="*/ 110148 w 26"/>
              <a:gd name="T117" fmla="*/ 90035 h 179"/>
              <a:gd name="T118" fmla="*/ 150202 w 26"/>
              <a:gd name="T119" fmla="*/ 40016 h 179"/>
              <a:gd name="T120" fmla="*/ 200269 w 26"/>
              <a:gd name="T121" fmla="*/ 0 h 179"/>
              <a:gd name="T122" fmla="*/ 210283 w 26"/>
              <a:gd name="T123" fmla="*/ 20008 h 1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
              <a:gd name="T187" fmla="*/ 0 h 179"/>
              <a:gd name="T188" fmla="*/ 26 w 26"/>
              <a:gd name="T189" fmla="*/ 179 h 17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 h="179">
                <a:moveTo>
                  <a:pt x="21" y="2"/>
                </a:moveTo>
                <a:lnTo>
                  <a:pt x="21" y="2"/>
                </a:lnTo>
                <a:cubicBezTo>
                  <a:pt x="20" y="4"/>
                  <a:pt x="18" y="5"/>
                  <a:pt x="17" y="6"/>
                </a:cubicBezTo>
                <a:cubicBezTo>
                  <a:pt x="16" y="8"/>
                  <a:pt x="14" y="9"/>
                  <a:pt x="13" y="11"/>
                </a:cubicBezTo>
                <a:cubicBezTo>
                  <a:pt x="7" y="19"/>
                  <a:pt x="5" y="29"/>
                  <a:pt x="6" y="39"/>
                </a:cubicBezTo>
                <a:lnTo>
                  <a:pt x="6" y="40"/>
                </a:lnTo>
                <a:cubicBezTo>
                  <a:pt x="6" y="42"/>
                  <a:pt x="5" y="44"/>
                  <a:pt x="5" y="46"/>
                </a:cubicBezTo>
                <a:cubicBezTo>
                  <a:pt x="5" y="48"/>
                  <a:pt x="5" y="50"/>
                  <a:pt x="5" y="53"/>
                </a:cubicBezTo>
                <a:cubicBezTo>
                  <a:pt x="4" y="63"/>
                  <a:pt x="4" y="74"/>
                  <a:pt x="5" y="85"/>
                </a:cubicBezTo>
                <a:lnTo>
                  <a:pt x="5" y="86"/>
                </a:lnTo>
                <a:cubicBezTo>
                  <a:pt x="5" y="86"/>
                  <a:pt x="5" y="86"/>
                  <a:pt x="5" y="86"/>
                </a:cubicBezTo>
                <a:cubicBezTo>
                  <a:pt x="5" y="86"/>
                  <a:pt x="5" y="87"/>
                  <a:pt x="4" y="87"/>
                </a:cubicBezTo>
                <a:cubicBezTo>
                  <a:pt x="4" y="87"/>
                  <a:pt x="4" y="88"/>
                  <a:pt x="4" y="89"/>
                </a:cubicBezTo>
                <a:lnTo>
                  <a:pt x="4" y="90"/>
                </a:lnTo>
                <a:cubicBezTo>
                  <a:pt x="3" y="90"/>
                  <a:pt x="3" y="91"/>
                  <a:pt x="3" y="92"/>
                </a:cubicBezTo>
                <a:cubicBezTo>
                  <a:pt x="3" y="92"/>
                  <a:pt x="3" y="93"/>
                  <a:pt x="3" y="94"/>
                </a:cubicBezTo>
                <a:cubicBezTo>
                  <a:pt x="3" y="98"/>
                  <a:pt x="3" y="101"/>
                  <a:pt x="4" y="105"/>
                </a:cubicBezTo>
                <a:cubicBezTo>
                  <a:pt x="4" y="105"/>
                  <a:pt x="4" y="106"/>
                  <a:pt x="4" y="106"/>
                </a:cubicBezTo>
                <a:cubicBezTo>
                  <a:pt x="4" y="107"/>
                  <a:pt x="4" y="107"/>
                  <a:pt x="4" y="107"/>
                </a:cubicBezTo>
                <a:cubicBezTo>
                  <a:pt x="5" y="109"/>
                  <a:pt x="5" y="111"/>
                  <a:pt x="5" y="113"/>
                </a:cubicBezTo>
                <a:cubicBezTo>
                  <a:pt x="5" y="114"/>
                  <a:pt x="5" y="115"/>
                  <a:pt x="5" y="116"/>
                </a:cubicBezTo>
                <a:cubicBezTo>
                  <a:pt x="5" y="117"/>
                  <a:pt x="5" y="117"/>
                  <a:pt x="5" y="118"/>
                </a:cubicBezTo>
                <a:cubicBezTo>
                  <a:pt x="5" y="123"/>
                  <a:pt x="6" y="127"/>
                  <a:pt x="7" y="131"/>
                </a:cubicBezTo>
                <a:cubicBezTo>
                  <a:pt x="7" y="131"/>
                  <a:pt x="7" y="132"/>
                  <a:pt x="7" y="132"/>
                </a:cubicBezTo>
                <a:cubicBezTo>
                  <a:pt x="7" y="133"/>
                  <a:pt x="7" y="133"/>
                  <a:pt x="7" y="134"/>
                </a:cubicBezTo>
                <a:cubicBezTo>
                  <a:pt x="8" y="136"/>
                  <a:pt x="8" y="138"/>
                  <a:pt x="8" y="140"/>
                </a:cubicBezTo>
                <a:cubicBezTo>
                  <a:pt x="8" y="141"/>
                  <a:pt x="8" y="141"/>
                  <a:pt x="8" y="142"/>
                </a:cubicBezTo>
                <a:cubicBezTo>
                  <a:pt x="9" y="142"/>
                  <a:pt x="9" y="143"/>
                  <a:pt x="9" y="143"/>
                </a:cubicBezTo>
                <a:cubicBezTo>
                  <a:pt x="10" y="145"/>
                  <a:pt x="12" y="146"/>
                  <a:pt x="15" y="147"/>
                </a:cubicBezTo>
                <a:lnTo>
                  <a:pt x="16" y="148"/>
                </a:lnTo>
                <a:cubicBezTo>
                  <a:pt x="16" y="149"/>
                  <a:pt x="16" y="151"/>
                  <a:pt x="17" y="152"/>
                </a:cubicBezTo>
                <a:cubicBezTo>
                  <a:pt x="17" y="154"/>
                  <a:pt x="17" y="155"/>
                  <a:pt x="17" y="157"/>
                </a:cubicBezTo>
                <a:cubicBezTo>
                  <a:pt x="19" y="164"/>
                  <a:pt x="22" y="171"/>
                  <a:pt x="26" y="177"/>
                </a:cubicBezTo>
                <a:lnTo>
                  <a:pt x="24" y="179"/>
                </a:lnTo>
                <a:cubicBezTo>
                  <a:pt x="19" y="172"/>
                  <a:pt x="16" y="165"/>
                  <a:pt x="15" y="157"/>
                </a:cubicBezTo>
                <a:cubicBezTo>
                  <a:pt x="14" y="156"/>
                  <a:pt x="14" y="154"/>
                  <a:pt x="14" y="153"/>
                </a:cubicBezTo>
                <a:cubicBezTo>
                  <a:pt x="14" y="151"/>
                  <a:pt x="14" y="150"/>
                  <a:pt x="14" y="149"/>
                </a:cubicBezTo>
                <a:cubicBezTo>
                  <a:pt x="11" y="149"/>
                  <a:pt x="8" y="147"/>
                  <a:pt x="7" y="144"/>
                </a:cubicBezTo>
                <a:cubicBezTo>
                  <a:pt x="6" y="144"/>
                  <a:pt x="6" y="143"/>
                  <a:pt x="6" y="143"/>
                </a:cubicBezTo>
                <a:cubicBezTo>
                  <a:pt x="6" y="142"/>
                  <a:pt x="5" y="141"/>
                  <a:pt x="5" y="141"/>
                </a:cubicBezTo>
                <a:cubicBezTo>
                  <a:pt x="5" y="138"/>
                  <a:pt x="5" y="136"/>
                  <a:pt x="5" y="134"/>
                </a:cubicBezTo>
                <a:cubicBezTo>
                  <a:pt x="5" y="134"/>
                  <a:pt x="5" y="133"/>
                  <a:pt x="5" y="133"/>
                </a:cubicBezTo>
                <a:cubicBezTo>
                  <a:pt x="4" y="132"/>
                  <a:pt x="4" y="132"/>
                  <a:pt x="4" y="132"/>
                </a:cubicBezTo>
                <a:cubicBezTo>
                  <a:pt x="3" y="127"/>
                  <a:pt x="3" y="123"/>
                  <a:pt x="2" y="118"/>
                </a:cubicBezTo>
                <a:cubicBezTo>
                  <a:pt x="2" y="118"/>
                  <a:pt x="2" y="117"/>
                  <a:pt x="2" y="116"/>
                </a:cubicBezTo>
                <a:cubicBezTo>
                  <a:pt x="2" y="115"/>
                  <a:pt x="2" y="114"/>
                  <a:pt x="2" y="113"/>
                </a:cubicBezTo>
                <a:cubicBezTo>
                  <a:pt x="2" y="111"/>
                  <a:pt x="2" y="110"/>
                  <a:pt x="2" y="108"/>
                </a:cubicBezTo>
                <a:cubicBezTo>
                  <a:pt x="2" y="107"/>
                  <a:pt x="2" y="107"/>
                  <a:pt x="2" y="107"/>
                </a:cubicBezTo>
                <a:cubicBezTo>
                  <a:pt x="1" y="106"/>
                  <a:pt x="1" y="106"/>
                  <a:pt x="1" y="106"/>
                </a:cubicBezTo>
                <a:cubicBezTo>
                  <a:pt x="0" y="102"/>
                  <a:pt x="0" y="98"/>
                  <a:pt x="0" y="94"/>
                </a:cubicBezTo>
                <a:cubicBezTo>
                  <a:pt x="0" y="93"/>
                  <a:pt x="0" y="92"/>
                  <a:pt x="1" y="91"/>
                </a:cubicBezTo>
                <a:cubicBezTo>
                  <a:pt x="1" y="91"/>
                  <a:pt x="1" y="90"/>
                  <a:pt x="1" y="89"/>
                </a:cubicBezTo>
                <a:cubicBezTo>
                  <a:pt x="1" y="88"/>
                  <a:pt x="2" y="86"/>
                  <a:pt x="2" y="85"/>
                </a:cubicBezTo>
                <a:cubicBezTo>
                  <a:pt x="2" y="85"/>
                  <a:pt x="3" y="85"/>
                  <a:pt x="3" y="85"/>
                </a:cubicBezTo>
                <a:cubicBezTo>
                  <a:pt x="2" y="74"/>
                  <a:pt x="2" y="63"/>
                  <a:pt x="2" y="52"/>
                </a:cubicBezTo>
                <a:cubicBezTo>
                  <a:pt x="2" y="50"/>
                  <a:pt x="2" y="48"/>
                  <a:pt x="3" y="46"/>
                </a:cubicBezTo>
                <a:cubicBezTo>
                  <a:pt x="3" y="44"/>
                  <a:pt x="3" y="42"/>
                  <a:pt x="3" y="40"/>
                </a:cubicBezTo>
                <a:lnTo>
                  <a:pt x="3" y="39"/>
                </a:lnTo>
                <a:cubicBezTo>
                  <a:pt x="2" y="29"/>
                  <a:pt x="5" y="18"/>
                  <a:pt x="11" y="9"/>
                </a:cubicBezTo>
                <a:cubicBezTo>
                  <a:pt x="12" y="8"/>
                  <a:pt x="14" y="6"/>
                  <a:pt x="15" y="4"/>
                </a:cubicBezTo>
                <a:cubicBezTo>
                  <a:pt x="17" y="3"/>
                  <a:pt x="18" y="2"/>
                  <a:pt x="20" y="0"/>
                </a:cubicBezTo>
                <a:lnTo>
                  <a:pt x="21" y="2"/>
                </a:lnTo>
                <a:close/>
              </a:path>
            </a:pathLst>
          </a:custGeom>
          <a:solidFill>
            <a:schemeClr val="bg1"/>
          </a:solidFill>
          <a:ln w="9525" cmpd="sng">
            <a:solidFill>
              <a:schemeClr val="bg1"/>
            </a:solidFill>
            <a:round/>
          </a:ln>
        </p:spPr>
        <p:txBody>
          <a:bodyPr/>
          <a:lstStyle/>
          <a:p>
            <a:endParaRPr lang="zh-CN" altLang="en-US"/>
          </a:p>
        </p:txBody>
      </p:sp>
      <p:sp>
        <p:nvSpPr>
          <p:cNvPr id="5126" name="Freeform 30"/>
          <p:cNvSpPr/>
          <p:nvPr/>
        </p:nvSpPr>
        <p:spPr bwMode="auto">
          <a:xfrm>
            <a:off x="877888" y="1928813"/>
            <a:ext cx="1309687" cy="360362"/>
          </a:xfrm>
          <a:custGeom>
            <a:avLst/>
            <a:gdLst>
              <a:gd name="T0" fmla="*/ 1289692 w 131"/>
              <a:gd name="T1" fmla="*/ 280282 h 36"/>
              <a:gd name="T2" fmla="*/ 1289692 w 131"/>
              <a:gd name="T3" fmla="*/ 280282 h 36"/>
              <a:gd name="T4" fmla="*/ 1209711 w 131"/>
              <a:gd name="T5" fmla="*/ 210211 h 36"/>
              <a:gd name="T6" fmla="*/ 1119732 w 131"/>
              <a:gd name="T7" fmla="*/ 150151 h 36"/>
              <a:gd name="T8" fmla="*/ 609854 w 131"/>
              <a:gd name="T9" fmla="*/ 60060 h 36"/>
              <a:gd name="T10" fmla="*/ 519876 w 131"/>
              <a:gd name="T11" fmla="*/ 70070 h 36"/>
              <a:gd name="T12" fmla="*/ 419900 w 131"/>
              <a:gd name="T13" fmla="*/ 90091 h 36"/>
              <a:gd name="T14" fmla="*/ 19995 w 131"/>
              <a:gd name="T15" fmla="*/ 360362 h 36"/>
              <a:gd name="T16" fmla="*/ 0 w 131"/>
              <a:gd name="T17" fmla="*/ 340342 h 36"/>
              <a:gd name="T18" fmla="*/ 409902 w 131"/>
              <a:gd name="T19" fmla="*/ 70070 h 36"/>
              <a:gd name="T20" fmla="*/ 509878 w 131"/>
              <a:gd name="T21" fmla="*/ 40040 h 36"/>
              <a:gd name="T22" fmla="*/ 609854 w 131"/>
              <a:gd name="T23" fmla="*/ 30030 h 36"/>
              <a:gd name="T24" fmla="*/ 1139728 w 131"/>
              <a:gd name="T25" fmla="*/ 130131 h 36"/>
              <a:gd name="T26" fmla="*/ 1229706 w 131"/>
              <a:gd name="T27" fmla="*/ 190191 h 36"/>
              <a:gd name="T28" fmla="*/ 1309687 w 131"/>
              <a:gd name="T29" fmla="*/ 260261 h 36"/>
              <a:gd name="T30" fmla="*/ 1289692 w 131"/>
              <a:gd name="T31" fmla="*/ 280282 h 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36"/>
              <a:gd name="T50" fmla="*/ 131 w 131"/>
              <a:gd name="T51" fmla="*/ 36 h 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36">
                <a:moveTo>
                  <a:pt x="129" y="28"/>
                </a:moveTo>
                <a:lnTo>
                  <a:pt x="129" y="28"/>
                </a:lnTo>
                <a:cubicBezTo>
                  <a:pt x="126" y="25"/>
                  <a:pt x="124" y="23"/>
                  <a:pt x="121" y="21"/>
                </a:cubicBezTo>
                <a:cubicBezTo>
                  <a:pt x="118" y="19"/>
                  <a:pt x="115" y="17"/>
                  <a:pt x="112" y="15"/>
                </a:cubicBezTo>
                <a:cubicBezTo>
                  <a:pt x="97" y="6"/>
                  <a:pt x="79" y="3"/>
                  <a:pt x="61" y="6"/>
                </a:cubicBezTo>
                <a:cubicBezTo>
                  <a:pt x="58" y="6"/>
                  <a:pt x="55" y="6"/>
                  <a:pt x="52" y="7"/>
                </a:cubicBezTo>
                <a:cubicBezTo>
                  <a:pt x="48" y="8"/>
                  <a:pt x="45" y="8"/>
                  <a:pt x="42" y="9"/>
                </a:cubicBezTo>
                <a:cubicBezTo>
                  <a:pt x="27" y="14"/>
                  <a:pt x="12" y="23"/>
                  <a:pt x="2" y="36"/>
                </a:cubicBezTo>
                <a:lnTo>
                  <a:pt x="0" y="34"/>
                </a:lnTo>
                <a:cubicBezTo>
                  <a:pt x="11" y="21"/>
                  <a:pt x="25" y="12"/>
                  <a:pt x="41" y="7"/>
                </a:cubicBezTo>
                <a:cubicBezTo>
                  <a:pt x="45" y="6"/>
                  <a:pt x="48" y="5"/>
                  <a:pt x="51" y="4"/>
                </a:cubicBezTo>
                <a:cubicBezTo>
                  <a:pt x="54" y="4"/>
                  <a:pt x="58" y="3"/>
                  <a:pt x="61" y="3"/>
                </a:cubicBezTo>
                <a:cubicBezTo>
                  <a:pt x="79" y="0"/>
                  <a:pt x="98" y="4"/>
                  <a:pt x="114" y="13"/>
                </a:cubicBezTo>
                <a:cubicBezTo>
                  <a:pt x="117" y="15"/>
                  <a:pt x="120" y="17"/>
                  <a:pt x="123" y="19"/>
                </a:cubicBezTo>
                <a:cubicBezTo>
                  <a:pt x="125" y="21"/>
                  <a:pt x="128" y="23"/>
                  <a:pt x="131" y="26"/>
                </a:cubicBezTo>
                <a:lnTo>
                  <a:pt x="129" y="28"/>
                </a:lnTo>
                <a:close/>
              </a:path>
            </a:pathLst>
          </a:custGeom>
          <a:solidFill>
            <a:schemeClr val="bg1"/>
          </a:solidFill>
          <a:ln w="9525" cmpd="sng">
            <a:solidFill>
              <a:schemeClr val="bg1"/>
            </a:solidFill>
            <a:round/>
          </a:ln>
        </p:spPr>
        <p:txBody>
          <a:bodyPr/>
          <a:lstStyle/>
          <a:p>
            <a:endParaRPr lang="zh-CN" altLang="en-US"/>
          </a:p>
        </p:txBody>
      </p:sp>
      <p:sp>
        <p:nvSpPr>
          <p:cNvPr id="5127" name="Freeform 31"/>
          <p:cNvSpPr/>
          <p:nvPr/>
        </p:nvSpPr>
        <p:spPr bwMode="auto">
          <a:xfrm>
            <a:off x="1947863" y="2189163"/>
            <a:ext cx="500062" cy="2139950"/>
          </a:xfrm>
          <a:custGeom>
            <a:avLst/>
            <a:gdLst>
              <a:gd name="T0" fmla="*/ 0 w 50"/>
              <a:gd name="T1" fmla="*/ 2119950 h 214"/>
              <a:gd name="T2" fmla="*/ 0 w 50"/>
              <a:gd name="T3" fmla="*/ 2119950 h 214"/>
              <a:gd name="T4" fmla="*/ 60007 w 50"/>
              <a:gd name="T5" fmla="*/ 2069952 h 214"/>
              <a:gd name="T6" fmla="*/ 110014 w 50"/>
              <a:gd name="T7" fmla="*/ 2009953 h 214"/>
              <a:gd name="T8" fmla="*/ 280035 w 50"/>
              <a:gd name="T9" fmla="*/ 1649961 h 214"/>
              <a:gd name="T10" fmla="*/ 290036 w 50"/>
              <a:gd name="T11" fmla="*/ 1639962 h 214"/>
              <a:gd name="T12" fmla="*/ 300037 w 50"/>
              <a:gd name="T13" fmla="*/ 1639962 h 214"/>
              <a:gd name="T14" fmla="*/ 310038 w 50"/>
              <a:gd name="T15" fmla="*/ 1629962 h 214"/>
              <a:gd name="T16" fmla="*/ 340042 w 50"/>
              <a:gd name="T17" fmla="*/ 1589963 h 214"/>
              <a:gd name="T18" fmla="*/ 370046 w 50"/>
              <a:gd name="T19" fmla="*/ 1439966 h 214"/>
              <a:gd name="T20" fmla="*/ 410051 w 50"/>
              <a:gd name="T21" fmla="*/ 1299970 h 214"/>
              <a:gd name="T22" fmla="*/ 410051 w 50"/>
              <a:gd name="T23" fmla="*/ 1289970 h 214"/>
              <a:gd name="T24" fmla="*/ 420052 w 50"/>
              <a:gd name="T25" fmla="*/ 1269970 h 214"/>
              <a:gd name="T26" fmla="*/ 430053 w 50"/>
              <a:gd name="T27" fmla="*/ 1259971 h 214"/>
              <a:gd name="T28" fmla="*/ 460057 w 50"/>
              <a:gd name="T29" fmla="*/ 1159973 h 214"/>
              <a:gd name="T30" fmla="*/ 460057 w 50"/>
              <a:gd name="T31" fmla="*/ 1149973 h 214"/>
              <a:gd name="T32" fmla="*/ 460057 w 50"/>
              <a:gd name="T33" fmla="*/ 1129974 h 214"/>
              <a:gd name="T34" fmla="*/ 440055 w 50"/>
              <a:gd name="T35" fmla="*/ 1069975 h 214"/>
              <a:gd name="T36" fmla="*/ 430053 w 50"/>
              <a:gd name="T37" fmla="*/ 1059975 h 214"/>
              <a:gd name="T38" fmla="*/ 440055 w 50"/>
              <a:gd name="T39" fmla="*/ 999977 h 214"/>
              <a:gd name="T40" fmla="*/ 460057 w 50"/>
              <a:gd name="T41" fmla="*/ 929978 h 214"/>
              <a:gd name="T42" fmla="*/ 470058 w 50"/>
              <a:gd name="T43" fmla="*/ 609986 h 214"/>
              <a:gd name="T44" fmla="*/ 460057 w 50"/>
              <a:gd name="T45" fmla="*/ 519988 h 214"/>
              <a:gd name="T46" fmla="*/ 440055 w 50"/>
              <a:gd name="T47" fmla="*/ 429990 h 214"/>
              <a:gd name="T48" fmla="*/ 220027 w 50"/>
              <a:gd name="T49" fmla="*/ 20000 h 214"/>
              <a:gd name="T50" fmla="*/ 240030 w 50"/>
              <a:gd name="T51" fmla="*/ 0 h 214"/>
              <a:gd name="T52" fmla="*/ 460057 w 50"/>
              <a:gd name="T53" fmla="*/ 419990 h 214"/>
              <a:gd name="T54" fmla="*/ 490061 w 50"/>
              <a:gd name="T55" fmla="*/ 509988 h 214"/>
              <a:gd name="T56" fmla="*/ 500062 w 50"/>
              <a:gd name="T57" fmla="*/ 609986 h 214"/>
              <a:gd name="T58" fmla="*/ 480060 w 50"/>
              <a:gd name="T59" fmla="*/ 939978 h 214"/>
              <a:gd name="T60" fmla="*/ 470058 w 50"/>
              <a:gd name="T61" fmla="*/ 999977 h 214"/>
              <a:gd name="T62" fmla="*/ 460057 w 50"/>
              <a:gd name="T63" fmla="*/ 1059975 h 214"/>
              <a:gd name="T64" fmla="*/ 490061 w 50"/>
              <a:gd name="T65" fmla="*/ 1129974 h 214"/>
              <a:gd name="T66" fmla="*/ 490061 w 50"/>
              <a:gd name="T67" fmla="*/ 1149973 h 214"/>
              <a:gd name="T68" fmla="*/ 480060 w 50"/>
              <a:gd name="T69" fmla="*/ 1169973 h 214"/>
              <a:gd name="T70" fmla="*/ 450056 w 50"/>
              <a:gd name="T71" fmla="*/ 1269970 h 214"/>
              <a:gd name="T72" fmla="*/ 440055 w 50"/>
              <a:gd name="T73" fmla="*/ 1289970 h 214"/>
              <a:gd name="T74" fmla="*/ 430053 w 50"/>
              <a:gd name="T75" fmla="*/ 1299970 h 214"/>
              <a:gd name="T76" fmla="*/ 400050 w 50"/>
              <a:gd name="T77" fmla="*/ 1449966 h 214"/>
              <a:gd name="T78" fmla="*/ 360045 w 50"/>
              <a:gd name="T79" fmla="*/ 1589963 h 214"/>
              <a:gd name="T80" fmla="*/ 330041 w 50"/>
              <a:gd name="T81" fmla="*/ 1659961 h 214"/>
              <a:gd name="T82" fmla="*/ 310038 w 50"/>
              <a:gd name="T83" fmla="*/ 1659961 h 214"/>
              <a:gd name="T84" fmla="*/ 300037 w 50"/>
              <a:gd name="T85" fmla="*/ 1669961 h 214"/>
              <a:gd name="T86" fmla="*/ 130016 w 50"/>
              <a:gd name="T87" fmla="*/ 2029953 h 214"/>
              <a:gd name="T88" fmla="*/ 70009 w 50"/>
              <a:gd name="T89" fmla="*/ 2089951 h 214"/>
              <a:gd name="T90" fmla="*/ 20002 w 50"/>
              <a:gd name="T91" fmla="*/ 2139950 h 214"/>
              <a:gd name="T92" fmla="*/ 0 w 50"/>
              <a:gd name="T93" fmla="*/ 2119950 h 2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
              <a:gd name="T142" fmla="*/ 0 h 214"/>
              <a:gd name="T143" fmla="*/ 50 w 50"/>
              <a:gd name="T144" fmla="*/ 214 h 2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 h="214">
                <a:moveTo>
                  <a:pt x="0" y="212"/>
                </a:moveTo>
                <a:lnTo>
                  <a:pt x="0" y="212"/>
                </a:lnTo>
                <a:cubicBezTo>
                  <a:pt x="2" y="211"/>
                  <a:pt x="4" y="209"/>
                  <a:pt x="6" y="207"/>
                </a:cubicBezTo>
                <a:cubicBezTo>
                  <a:pt x="7" y="205"/>
                  <a:pt x="9" y="203"/>
                  <a:pt x="11" y="201"/>
                </a:cubicBezTo>
                <a:cubicBezTo>
                  <a:pt x="19" y="190"/>
                  <a:pt x="25" y="178"/>
                  <a:pt x="28" y="165"/>
                </a:cubicBezTo>
                <a:lnTo>
                  <a:pt x="29" y="164"/>
                </a:lnTo>
                <a:cubicBezTo>
                  <a:pt x="30" y="164"/>
                  <a:pt x="30" y="164"/>
                  <a:pt x="30" y="164"/>
                </a:cubicBezTo>
                <a:cubicBezTo>
                  <a:pt x="31" y="164"/>
                  <a:pt x="31" y="164"/>
                  <a:pt x="31" y="163"/>
                </a:cubicBezTo>
                <a:cubicBezTo>
                  <a:pt x="33" y="163"/>
                  <a:pt x="34" y="161"/>
                  <a:pt x="34" y="159"/>
                </a:cubicBezTo>
                <a:cubicBezTo>
                  <a:pt x="35" y="154"/>
                  <a:pt x="36" y="149"/>
                  <a:pt x="37" y="144"/>
                </a:cubicBezTo>
                <a:cubicBezTo>
                  <a:pt x="38" y="139"/>
                  <a:pt x="39" y="135"/>
                  <a:pt x="41" y="130"/>
                </a:cubicBezTo>
                <a:lnTo>
                  <a:pt x="41" y="129"/>
                </a:lnTo>
                <a:cubicBezTo>
                  <a:pt x="41" y="129"/>
                  <a:pt x="41" y="128"/>
                  <a:pt x="42" y="127"/>
                </a:cubicBezTo>
                <a:cubicBezTo>
                  <a:pt x="42" y="127"/>
                  <a:pt x="42" y="126"/>
                  <a:pt x="43" y="126"/>
                </a:cubicBezTo>
                <a:cubicBezTo>
                  <a:pt x="44" y="123"/>
                  <a:pt x="45" y="120"/>
                  <a:pt x="46" y="116"/>
                </a:cubicBezTo>
                <a:cubicBezTo>
                  <a:pt x="46" y="116"/>
                  <a:pt x="46" y="115"/>
                  <a:pt x="46" y="115"/>
                </a:cubicBezTo>
                <a:cubicBezTo>
                  <a:pt x="46" y="114"/>
                  <a:pt x="46" y="114"/>
                  <a:pt x="46" y="113"/>
                </a:cubicBezTo>
                <a:cubicBezTo>
                  <a:pt x="46" y="111"/>
                  <a:pt x="45" y="109"/>
                  <a:pt x="44" y="107"/>
                </a:cubicBezTo>
                <a:lnTo>
                  <a:pt x="43" y="106"/>
                </a:lnTo>
                <a:cubicBezTo>
                  <a:pt x="44" y="104"/>
                  <a:pt x="44" y="102"/>
                  <a:pt x="44" y="100"/>
                </a:cubicBezTo>
                <a:cubicBezTo>
                  <a:pt x="45" y="97"/>
                  <a:pt x="45" y="95"/>
                  <a:pt x="46" y="93"/>
                </a:cubicBezTo>
                <a:cubicBezTo>
                  <a:pt x="47" y="83"/>
                  <a:pt x="48" y="72"/>
                  <a:pt x="47" y="61"/>
                </a:cubicBezTo>
                <a:cubicBezTo>
                  <a:pt x="47" y="58"/>
                  <a:pt x="46" y="55"/>
                  <a:pt x="46" y="52"/>
                </a:cubicBezTo>
                <a:cubicBezTo>
                  <a:pt x="45" y="49"/>
                  <a:pt x="45" y="46"/>
                  <a:pt x="44" y="43"/>
                </a:cubicBezTo>
                <a:cubicBezTo>
                  <a:pt x="40" y="28"/>
                  <a:pt x="32" y="14"/>
                  <a:pt x="22" y="2"/>
                </a:cubicBezTo>
                <a:lnTo>
                  <a:pt x="24" y="0"/>
                </a:lnTo>
                <a:cubicBezTo>
                  <a:pt x="35" y="12"/>
                  <a:pt x="42" y="27"/>
                  <a:pt x="46" y="42"/>
                </a:cubicBezTo>
                <a:cubicBezTo>
                  <a:pt x="47" y="45"/>
                  <a:pt x="48" y="48"/>
                  <a:pt x="49" y="51"/>
                </a:cubicBezTo>
                <a:cubicBezTo>
                  <a:pt x="49" y="54"/>
                  <a:pt x="49" y="58"/>
                  <a:pt x="50" y="61"/>
                </a:cubicBezTo>
                <a:cubicBezTo>
                  <a:pt x="50" y="72"/>
                  <a:pt x="50" y="83"/>
                  <a:pt x="48" y="94"/>
                </a:cubicBezTo>
                <a:cubicBezTo>
                  <a:pt x="48" y="96"/>
                  <a:pt x="47" y="98"/>
                  <a:pt x="47" y="100"/>
                </a:cubicBezTo>
                <a:cubicBezTo>
                  <a:pt x="47" y="102"/>
                  <a:pt x="46" y="104"/>
                  <a:pt x="46" y="106"/>
                </a:cubicBezTo>
                <a:cubicBezTo>
                  <a:pt x="48" y="108"/>
                  <a:pt x="49" y="111"/>
                  <a:pt x="49" y="113"/>
                </a:cubicBezTo>
                <a:cubicBezTo>
                  <a:pt x="49" y="114"/>
                  <a:pt x="49" y="115"/>
                  <a:pt x="49" y="115"/>
                </a:cubicBezTo>
                <a:cubicBezTo>
                  <a:pt x="49" y="116"/>
                  <a:pt x="48" y="116"/>
                  <a:pt x="48" y="117"/>
                </a:cubicBezTo>
                <a:cubicBezTo>
                  <a:pt x="48" y="120"/>
                  <a:pt x="46" y="124"/>
                  <a:pt x="45" y="127"/>
                </a:cubicBezTo>
                <a:cubicBezTo>
                  <a:pt x="45" y="128"/>
                  <a:pt x="44" y="128"/>
                  <a:pt x="44" y="129"/>
                </a:cubicBezTo>
                <a:cubicBezTo>
                  <a:pt x="44" y="129"/>
                  <a:pt x="43" y="130"/>
                  <a:pt x="43" y="130"/>
                </a:cubicBezTo>
                <a:cubicBezTo>
                  <a:pt x="42" y="135"/>
                  <a:pt x="41" y="140"/>
                  <a:pt x="40" y="145"/>
                </a:cubicBezTo>
                <a:cubicBezTo>
                  <a:pt x="38" y="150"/>
                  <a:pt x="37" y="155"/>
                  <a:pt x="36" y="159"/>
                </a:cubicBezTo>
                <a:cubicBezTo>
                  <a:pt x="36" y="162"/>
                  <a:pt x="35" y="164"/>
                  <a:pt x="33" y="166"/>
                </a:cubicBezTo>
                <a:cubicBezTo>
                  <a:pt x="32" y="166"/>
                  <a:pt x="32" y="166"/>
                  <a:pt x="31" y="166"/>
                </a:cubicBezTo>
                <a:cubicBezTo>
                  <a:pt x="31" y="166"/>
                  <a:pt x="31" y="167"/>
                  <a:pt x="30" y="167"/>
                </a:cubicBezTo>
                <a:cubicBezTo>
                  <a:pt x="27" y="180"/>
                  <a:pt x="21" y="192"/>
                  <a:pt x="13" y="203"/>
                </a:cubicBezTo>
                <a:cubicBezTo>
                  <a:pt x="11" y="205"/>
                  <a:pt x="9" y="207"/>
                  <a:pt x="7" y="209"/>
                </a:cubicBezTo>
                <a:cubicBezTo>
                  <a:pt x="6" y="211"/>
                  <a:pt x="4" y="212"/>
                  <a:pt x="2" y="214"/>
                </a:cubicBezTo>
                <a:lnTo>
                  <a:pt x="0" y="212"/>
                </a:lnTo>
                <a:close/>
              </a:path>
            </a:pathLst>
          </a:custGeom>
          <a:solidFill>
            <a:schemeClr val="bg1"/>
          </a:solidFill>
          <a:ln w="9525" cmpd="sng">
            <a:solidFill>
              <a:schemeClr val="bg1"/>
            </a:solidFill>
            <a:round/>
          </a:ln>
        </p:spPr>
        <p:txBody>
          <a:bodyPr/>
          <a:lstStyle/>
          <a:p>
            <a:endParaRPr lang="zh-CN" altLang="en-US"/>
          </a:p>
        </p:txBody>
      </p:sp>
      <p:sp>
        <p:nvSpPr>
          <p:cNvPr id="5128" name="Freeform 32"/>
          <p:cNvSpPr/>
          <p:nvPr/>
        </p:nvSpPr>
        <p:spPr bwMode="auto">
          <a:xfrm>
            <a:off x="917575" y="4038600"/>
            <a:ext cx="1049338" cy="490538"/>
          </a:xfrm>
          <a:custGeom>
            <a:avLst/>
            <a:gdLst>
              <a:gd name="T0" fmla="*/ 19987 w 105"/>
              <a:gd name="T1" fmla="*/ 0 h 49"/>
              <a:gd name="T2" fmla="*/ 19987 w 105"/>
              <a:gd name="T3" fmla="*/ 0 h 49"/>
              <a:gd name="T4" fmla="*/ 59962 w 105"/>
              <a:gd name="T5" fmla="*/ 40044 h 49"/>
              <a:gd name="T6" fmla="*/ 99937 w 105"/>
              <a:gd name="T7" fmla="*/ 90099 h 49"/>
              <a:gd name="T8" fmla="*/ 299811 w 105"/>
              <a:gd name="T9" fmla="*/ 310340 h 49"/>
              <a:gd name="T10" fmla="*/ 349779 w 105"/>
              <a:gd name="T11" fmla="*/ 350384 h 49"/>
              <a:gd name="T12" fmla="*/ 389754 w 105"/>
              <a:gd name="T13" fmla="*/ 380417 h 49"/>
              <a:gd name="T14" fmla="*/ 669578 w 105"/>
              <a:gd name="T15" fmla="*/ 460505 h 49"/>
              <a:gd name="T16" fmla="*/ 729540 w 105"/>
              <a:gd name="T17" fmla="*/ 450494 h 49"/>
              <a:gd name="T18" fmla="*/ 789502 w 105"/>
              <a:gd name="T19" fmla="*/ 440483 h 49"/>
              <a:gd name="T20" fmla="*/ 1029351 w 105"/>
              <a:gd name="T21" fmla="*/ 270296 h 49"/>
              <a:gd name="T22" fmla="*/ 1049338 w 105"/>
              <a:gd name="T23" fmla="*/ 290318 h 49"/>
              <a:gd name="T24" fmla="*/ 799496 w 105"/>
              <a:gd name="T25" fmla="*/ 460505 h 49"/>
              <a:gd name="T26" fmla="*/ 739533 w 105"/>
              <a:gd name="T27" fmla="*/ 480527 h 49"/>
              <a:gd name="T28" fmla="*/ 679571 w 105"/>
              <a:gd name="T29" fmla="*/ 480527 h 49"/>
              <a:gd name="T30" fmla="*/ 669578 w 105"/>
              <a:gd name="T31" fmla="*/ 480527 h 49"/>
              <a:gd name="T32" fmla="*/ 379760 w 105"/>
              <a:gd name="T33" fmla="*/ 400439 h 49"/>
              <a:gd name="T34" fmla="*/ 329792 w 105"/>
              <a:gd name="T35" fmla="*/ 370406 h 49"/>
              <a:gd name="T36" fmla="*/ 289817 w 105"/>
              <a:gd name="T37" fmla="*/ 320351 h 49"/>
              <a:gd name="T38" fmla="*/ 279823 w 105"/>
              <a:gd name="T39" fmla="*/ 320351 h 49"/>
              <a:gd name="T40" fmla="*/ 79950 w 105"/>
              <a:gd name="T41" fmla="*/ 100110 h 49"/>
              <a:gd name="T42" fmla="*/ 39975 w 105"/>
              <a:gd name="T43" fmla="*/ 60066 h 49"/>
              <a:gd name="T44" fmla="*/ 0 w 105"/>
              <a:gd name="T45" fmla="*/ 20022 h 49"/>
              <a:gd name="T46" fmla="*/ 9994 w 105"/>
              <a:gd name="T47" fmla="*/ 10011 h 49"/>
              <a:gd name="T48" fmla="*/ 19987 w 105"/>
              <a:gd name="T49" fmla="*/ 0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5"/>
              <a:gd name="T76" fmla="*/ 0 h 49"/>
              <a:gd name="T77" fmla="*/ 105 w 105"/>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5" h="49">
                <a:moveTo>
                  <a:pt x="2" y="0"/>
                </a:moveTo>
                <a:lnTo>
                  <a:pt x="2" y="0"/>
                </a:lnTo>
                <a:cubicBezTo>
                  <a:pt x="3" y="1"/>
                  <a:pt x="5" y="3"/>
                  <a:pt x="6" y="4"/>
                </a:cubicBezTo>
                <a:cubicBezTo>
                  <a:pt x="7" y="6"/>
                  <a:pt x="9" y="7"/>
                  <a:pt x="10" y="9"/>
                </a:cubicBezTo>
                <a:cubicBezTo>
                  <a:pt x="17" y="16"/>
                  <a:pt x="23" y="23"/>
                  <a:pt x="30" y="31"/>
                </a:cubicBezTo>
                <a:cubicBezTo>
                  <a:pt x="32" y="32"/>
                  <a:pt x="33" y="33"/>
                  <a:pt x="35" y="35"/>
                </a:cubicBezTo>
                <a:cubicBezTo>
                  <a:pt x="36" y="36"/>
                  <a:pt x="38" y="37"/>
                  <a:pt x="39" y="38"/>
                </a:cubicBezTo>
                <a:cubicBezTo>
                  <a:pt x="48" y="43"/>
                  <a:pt x="57" y="46"/>
                  <a:pt x="67" y="46"/>
                </a:cubicBezTo>
                <a:cubicBezTo>
                  <a:pt x="69" y="46"/>
                  <a:pt x="71" y="45"/>
                  <a:pt x="73" y="45"/>
                </a:cubicBezTo>
                <a:cubicBezTo>
                  <a:pt x="75" y="45"/>
                  <a:pt x="77" y="44"/>
                  <a:pt x="79" y="44"/>
                </a:cubicBezTo>
                <a:cubicBezTo>
                  <a:pt x="88" y="41"/>
                  <a:pt x="97" y="35"/>
                  <a:pt x="103" y="27"/>
                </a:cubicBezTo>
                <a:lnTo>
                  <a:pt x="105" y="29"/>
                </a:lnTo>
                <a:cubicBezTo>
                  <a:pt x="98" y="37"/>
                  <a:pt x="89" y="43"/>
                  <a:pt x="80" y="46"/>
                </a:cubicBezTo>
                <a:cubicBezTo>
                  <a:pt x="78" y="47"/>
                  <a:pt x="76" y="47"/>
                  <a:pt x="74" y="48"/>
                </a:cubicBezTo>
                <a:cubicBezTo>
                  <a:pt x="72" y="48"/>
                  <a:pt x="70" y="48"/>
                  <a:pt x="68" y="48"/>
                </a:cubicBezTo>
                <a:lnTo>
                  <a:pt x="67" y="48"/>
                </a:lnTo>
                <a:cubicBezTo>
                  <a:pt x="57" y="49"/>
                  <a:pt x="47" y="46"/>
                  <a:pt x="38" y="40"/>
                </a:cubicBezTo>
                <a:cubicBezTo>
                  <a:pt x="36" y="39"/>
                  <a:pt x="35" y="38"/>
                  <a:pt x="33" y="37"/>
                </a:cubicBezTo>
                <a:cubicBezTo>
                  <a:pt x="31" y="35"/>
                  <a:pt x="30" y="34"/>
                  <a:pt x="29" y="32"/>
                </a:cubicBezTo>
                <a:lnTo>
                  <a:pt x="28" y="32"/>
                </a:lnTo>
                <a:cubicBezTo>
                  <a:pt x="22" y="25"/>
                  <a:pt x="15" y="18"/>
                  <a:pt x="8" y="10"/>
                </a:cubicBezTo>
                <a:cubicBezTo>
                  <a:pt x="7" y="9"/>
                  <a:pt x="5" y="7"/>
                  <a:pt x="4" y="6"/>
                </a:cubicBezTo>
                <a:cubicBezTo>
                  <a:pt x="3" y="5"/>
                  <a:pt x="1" y="3"/>
                  <a:pt x="0" y="2"/>
                </a:cubicBezTo>
                <a:lnTo>
                  <a:pt x="1" y="1"/>
                </a:lnTo>
                <a:lnTo>
                  <a:pt x="2" y="0"/>
                </a:lnTo>
                <a:close/>
              </a:path>
            </a:pathLst>
          </a:custGeom>
          <a:solidFill>
            <a:schemeClr val="bg1"/>
          </a:solidFill>
          <a:ln w="9525" cmpd="sng">
            <a:solidFill>
              <a:schemeClr val="bg1"/>
            </a:solidFill>
            <a:round/>
          </a:ln>
        </p:spPr>
        <p:txBody>
          <a:bodyPr/>
          <a:lstStyle/>
          <a:p>
            <a:endParaRPr lang="zh-CN" altLang="en-US"/>
          </a:p>
        </p:txBody>
      </p:sp>
      <p:sp>
        <p:nvSpPr>
          <p:cNvPr id="5129" name="Freeform 33"/>
          <p:cNvSpPr/>
          <p:nvPr/>
        </p:nvSpPr>
        <p:spPr bwMode="auto">
          <a:xfrm flipH="1">
            <a:off x="1966913" y="4318000"/>
            <a:ext cx="80962" cy="396875"/>
          </a:xfrm>
          <a:custGeom>
            <a:avLst/>
            <a:gdLst>
              <a:gd name="T0" fmla="*/ 6477 w 25"/>
              <a:gd name="T1" fmla="*/ 396875 h 72"/>
              <a:gd name="T2" fmla="*/ 6477 w 25"/>
              <a:gd name="T3" fmla="*/ 396875 h 72"/>
              <a:gd name="T4" fmla="*/ 0 w 25"/>
              <a:gd name="T5" fmla="*/ 391363 h 72"/>
              <a:gd name="T6" fmla="*/ 9715 w 25"/>
              <a:gd name="T7" fmla="*/ 352778 h 72"/>
              <a:gd name="T8" fmla="*/ 19431 w 25"/>
              <a:gd name="T9" fmla="*/ 319705 h 72"/>
              <a:gd name="T10" fmla="*/ 55054 w 25"/>
              <a:gd name="T11" fmla="*/ 121267 h 72"/>
              <a:gd name="T12" fmla="*/ 58293 w 25"/>
              <a:gd name="T13" fmla="*/ 104731 h 72"/>
              <a:gd name="T14" fmla="*/ 61531 w 25"/>
              <a:gd name="T15" fmla="*/ 88194 h 72"/>
              <a:gd name="T16" fmla="*/ 71247 w 25"/>
              <a:gd name="T17" fmla="*/ 0 h 72"/>
              <a:gd name="T18" fmla="*/ 80962 w 25"/>
              <a:gd name="T19" fmla="*/ 5512 h 72"/>
              <a:gd name="T20" fmla="*/ 68008 w 25"/>
              <a:gd name="T21" fmla="*/ 93707 h 72"/>
              <a:gd name="T22" fmla="*/ 68008 w 25"/>
              <a:gd name="T23" fmla="*/ 110243 h 72"/>
              <a:gd name="T24" fmla="*/ 64770 w 25"/>
              <a:gd name="T25" fmla="*/ 126780 h 72"/>
              <a:gd name="T26" fmla="*/ 29146 w 25"/>
              <a:gd name="T27" fmla="*/ 325217 h 72"/>
              <a:gd name="T28" fmla="*/ 19431 w 25"/>
              <a:gd name="T29" fmla="*/ 358290 h 72"/>
              <a:gd name="T30" fmla="*/ 6477 w 25"/>
              <a:gd name="T31" fmla="*/ 396875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72"/>
              <a:gd name="T50" fmla="*/ 25 w 25"/>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72">
                <a:moveTo>
                  <a:pt x="2" y="72"/>
                </a:moveTo>
                <a:lnTo>
                  <a:pt x="2" y="72"/>
                </a:lnTo>
                <a:lnTo>
                  <a:pt x="0" y="71"/>
                </a:lnTo>
                <a:cubicBezTo>
                  <a:pt x="1" y="68"/>
                  <a:pt x="2" y="66"/>
                  <a:pt x="3" y="64"/>
                </a:cubicBezTo>
                <a:cubicBezTo>
                  <a:pt x="4" y="62"/>
                  <a:pt x="5" y="60"/>
                  <a:pt x="6" y="58"/>
                </a:cubicBezTo>
                <a:cubicBezTo>
                  <a:pt x="12" y="47"/>
                  <a:pt x="15" y="35"/>
                  <a:pt x="17" y="22"/>
                </a:cubicBezTo>
                <a:cubicBezTo>
                  <a:pt x="18" y="21"/>
                  <a:pt x="18" y="20"/>
                  <a:pt x="18" y="19"/>
                </a:cubicBezTo>
                <a:cubicBezTo>
                  <a:pt x="18" y="18"/>
                  <a:pt x="19" y="17"/>
                  <a:pt x="19" y="16"/>
                </a:cubicBezTo>
                <a:cubicBezTo>
                  <a:pt x="20" y="11"/>
                  <a:pt x="21" y="5"/>
                  <a:pt x="22" y="0"/>
                </a:cubicBezTo>
                <a:lnTo>
                  <a:pt x="25" y="1"/>
                </a:lnTo>
                <a:cubicBezTo>
                  <a:pt x="24" y="6"/>
                  <a:pt x="23" y="11"/>
                  <a:pt x="21" y="17"/>
                </a:cubicBezTo>
                <a:cubicBezTo>
                  <a:pt x="21" y="18"/>
                  <a:pt x="21" y="19"/>
                  <a:pt x="21" y="20"/>
                </a:cubicBezTo>
                <a:cubicBezTo>
                  <a:pt x="20" y="21"/>
                  <a:pt x="20" y="22"/>
                  <a:pt x="20" y="23"/>
                </a:cubicBezTo>
                <a:cubicBezTo>
                  <a:pt x="18" y="35"/>
                  <a:pt x="14" y="47"/>
                  <a:pt x="9" y="59"/>
                </a:cubicBezTo>
                <a:cubicBezTo>
                  <a:pt x="8" y="61"/>
                  <a:pt x="7" y="63"/>
                  <a:pt x="6" y="65"/>
                </a:cubicBezTo>
                <a:cubicBezTo>
                  <a:pt x="4" y="68"/>
                  <a:pt x="3" y="70"/>
                  <a:pt x="2" y="72"/>
                </a:cubicBezTo>
                <a:close/>
              </a:path>
            </a:pathLst>
          </a:custGeom>
          <a:solidFill>
            <a:schemeClr val="bg1"/>
          </a:solidFill>
          <a:ln w="28575" cmpd="sng">
            <a:solidFill>
              <a:schemeClr val="bg1"/>
            </a:solidFill>
            <a:round/>
          </a:ln>
        </p:spPr>
        <p:txBody>
          <a:bodyPr/>
          <a:lstStyle/>
          <a:p>
            <a:endParaRPr lang="zh-CN" altLang="en-US"/>
          </a:p>
        </p:txBody>
      </p:sp>
      <p:sp>
        <p:nvSpPr>
          <p:cNvPr id="5130" name="Freeform 38"/>
          <p:cNvSpPr/>
          <p:nvPr/>
        </p:nvSpPr>
        <p:spPr bwMode="auto">
          <a:xfrm>
            <a:off x="2025650" y="4678363"/>
            <a:ext cx="2379663" cy="2160587"/>
          </a:xfrm>
          <a:custGeom>
            <a:avLst/>
            <a:gdLst>
              <a:gd name="T0" fmla="*/ 2369664 w 238"/>
              <a:gd name="T1" fmla="*/ 2160587 h 216"/>
              <a:gd name="T2" fmla="*/ 2369664 w 238"/>
              <a:gd name="T3" fmla="*/ 2160587 h 216"/>
              <a:gd name="T4" fmla="*/ 2239683 w 238"/>
              <a:gd name="T5" fmla="*/ 2030552 h 216"/>
              <a:gd name="T6" fmla="*/ 2119700 w 238"/>
              <a:gd name="T7" fmla="*/ 1910519 h 216"/>
              <a:gd name="T8" fmla="*/ 1549781 w 238"/>
              <a:gd name="T9" fmla="*/ 1190323 h 216"/>
              <a:gd name="T10" fmla="*/ 1499788 w 238"/>
              <a:gd name="T11" fmla="*/ 1130307 h 216"/>
              <a:gd name="T12" fmla="*/ 1449795 w 238"/>
              <a:gd name="T13" fmla="*/ 1060288 h 216"/>
              <a:gd name="T14" fmla="*/ 1199830 w 238"/>
              <a:gd name="T15" fmla="*/ 700190 h 216"/>
              <a:gd name="T16" fmla="*/ 1199830 w 238"/>
              <a:gd name="T17" fmla="*/ 690188 h 216"/>
              <a:gd name="T18" fmla="*/ 1189832 w 238"/>
              <a:gd name="T19" fmla="*/ 630171 h 216"/>
              <a:gd name="T20" fmla="*/ 1169834 w 238"/>
              <a:gd name="T21" fmla="*/ 570155 h 216"/>
              <a:gd name="T22" fmla="*/ 929868 w 238"/>
              <a:gd name="T23" fmla="*/ 370101 h 216"/>
              <a:gd name="T24" fmla="*/ 799887 w 238"/>
              <a:gd name="T25" fmla="*/ 300082 h 216"/>
              <a:gd name="T26" fmla="*/ 679904 w 238"/>
              <a:gd name="T27" fmla="*/ 250068 h 216"/>
              <a:gd name="T28" fmla="*/ 0 w 238"/>
              <a:gd name="T29" fmla="*/ 20005 h 216"/>
              <a:gd name="T30" fmla="*/ 0 w 238"/>
              <a:gd name="T31" fmla="*/ 0 h 216"/>
              <a:gd name="T32" fmla="*/ 689902 w 238"/>
              <a:gd name="T33" fmla="*/ 220060 h 216"/>
              <a:gd name="T34" fmla="*/ 819884 w 238"/>
              <a:gd name="T35" fmla="*/ 280076 h 216"/>
              <a:gd name="T36" fmla="*/ 939867 w 238"/>
              <a:gd name="T37" fmla="*/ 340092 h 216"/>
              <a:gd name="T38" fmla="*/ 1189832 w 238"/>
              <a:gd name="T39" fmla="*/ 560152 h 216"/>
              <a:gd name="T40" fmla="*/ 1209829 w 238"/>
              <a:gd name="T41" fmla="*/ 620168 h 216"/>
              <a:gd name="T42" fmla="*/ 1229826 w 238"/>
              <a:gd name="T43" fmla="*/ 690188 h 216"/>
              <a:gd name="T44" fmla="*/ 1469792 w 238"/>
              <a:gd name="T45" fmla="*/ 1040283 h 216"/>
              <a:gd name="T46" fmla="*/ 1519785 w 238"/>
              <a:gd name="T47" fmla="*/ 1110302 h 216"/>
              <a:gd name="T48" fmla="*/ 1569778 w 238"/>
              <a:gd name="T49" fmla="*/ 1180321 h 216"/>
              <a:gd name="T50" fmla="*/ 2139697 w 238"/>
              <a:gd name="T51" fmla="*/ 1890514 h 216"/>
              <a:gd name="T52" fmla="*/ 2259680 w 238"/>
              <a:gd name="T53" fmla="*/ 2020549 h 216"/>
              <a:gd name="T54" fmla="*/ 2379663 w 238"/>
              <a:gd name="T55" fmla="*/ 2140582 h 216"/>
              <a:gd name="T56" fmla="*/ 2379663 w 238"/>
              <a:gd name="T57" fmla="*/ 2150584 h 216"/>
              <a:gd name="T58" fmla="*/ 2369664 w 238"/>
              <a:gd name="T59" fmla="*/ 2160587 h 2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8"/>
              <a:gd name="T91" fmla="*/ 0 h 216"/>
              <a:gd name="T92" fmla="*/ 238 w 238"/>
              <a:gd name="T93" fmla="*/ 216 h 2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8" h="216">
                <a:moveTo>
                  <a:pt x="237" y="216"/>
                </a:moveTo>
                <a:lnTo>
                  <a:pt x="237" y="216"/>
                </a:lnTo>
                <a:cubicBezTo>
                  <a:pt x="232" y="212"/>
                  <a:pt x="228" y="208"/>
                  <a:pt x="224" y="203"/>
                </a:cubicBezTo>
                <a:cubicBezTo>
                  <a:pt x="220" y="199"/>
                  <a:pt x="216" y="195"/>
                  <a:pt x="212" y="191"/>
                </a:cubicBezTo>
                <a:cubicBezTo>
                  <a:pt x="191" y="168"/>
                  <a:pt x="172" y="145"/>
                  <a:pt x="155" y="119"/>
                </a:cubicBezTo>
                <a:cubicBezTo>
                  <a:pt x="153" y="117"/>
                  <a:pt x="152" y="115"/>
                  <a:pt x="150" y="113"/>
                </a:cubicBezTo>
                <a:cubicBezTo>
                  <a:pt x="148" y="110"/>
                  <a:pt x="147" y="108"/>
                  <a:pt x="145" y="106"/>
                </a:cubicBezTo>
                <a:cubicBezTo>
                  <a:pt x="136" y="94"/>
                  <a:pt x="128" y="82"/>
                  <a:pt x="120" y="70"/>
                </a:cubicBezTo>
                <a:lnTo>
                  <a:pt x="120" y="69"/>
                </a:lnTo>
                <a:cubicBezTo>
                  <a:pt x="120" y="67"/>
                  <a:pt x="119" y="65"/>
                  <a:pt x="119" y="63"/>
                </a:cubicBezTo>
                <a:cubicBezTo>
                  <a:pt x="118" y="61"/>
                  <a:pt x="118" y="59"/>
                  <a:pt x="117" y="57"/>
                </a:cubicBezTo>
                <a:cubicBezTo>
                  <a:pt x="112" y="48"/>
                  <a:pt x="104" y="40"/>
                  <a:pt x="93" y="37"/>
                </a:cubicBezTo>
                <a:cubicBezTo>
                  <a:pt x="89" y="34"/>
                  <a:pt x="85" y="32"/>
                  <a:pt x="80" y="30"/>
                </a:cubicBezTo>
                <a:cubicBezTo>
                  <a:pt x="76" y="28"/>
                  <a:pt x="72" y="27"/>
                  <a:pt x="68" y="25"/>
                </a:cubicBezTo>
                <a:cubicBezTo>
                  <a:pt x="46" y="15"/>
                  <a:pt x="23" y="8"/>
                  <a:pt x="0" y="2"/>
                </a:cubicBezTo>
                <a:lnTo>
                  <a:pt x="0" y="0"/>
                </a:lnTo>
                <a:cubicBezTo>
                  <a:pt x="24" y="5"/>
                  <a:pt x="47" y="13"/>
                  <a:pt x="69" y="22"/>
                </a:cubicBezTo>
                <a:cubicBezTo>
                  <a:pt x="73" y="24"/>
                  <a:pt x="77" y="26"/>
                  <a:pt x="82" y="28"/>
                </a:cubicBezTo>
                <a:cubicBezTo>
                  <a:pt x="86" y="30"/>
                  <a:pt x="90" y="32"/>
                  <a:pt x="94" y="34"/>
                </a:cubicBezTo>
                <a:cubicBezTo>
                  <a:pt x="105" y="38"/>
                  <a:pt x="114" y="46"/>
                  <a:pt x="119" y="56"/>
                </a:cubicBezTo>
                <a:cubicBezTo>
                  <a:pt x="120" y="58"/>
                  <a:pt x="121" y="60"/>
                  <a:pt x="121" y="62"/>
                </a:cubicBezTo>
                <a:cubicBezTo>
                  <a:pt x="122" y="65"/>
                  <a:pt x="122" y="67"/>
                  <a:pt x="123" y="69"/>
                </a:cubicBezTo>
                <a:cubicBezTo>
                  <a:pt x="131" y="81"/>
                  <a:pt x="139" y="93"/>
                  <a:pt x="147" y="104"/>
                </a:cubicBezTo>
                <a:cubicBezTo>
                  <a:pt x="149" y="107"/>
                  <a:pt x="151" y="109"/>
                  <a:pt x="152" y="111"/>
                </a:cubicBezTo>
                <a:cubicBezTo>
                  <a:pt x="154" y="113"/>
                  <a:pt x="155" y="116"/>
                  <a:pt x="157" y="118"/>
                </a:cubicBezTo>
                <a:cubicBezTo>
                  <a:pt x="174" y="143"/>
                  <a:pt x="193" y="167"/>
                  <a:pt x="214" y="189"/>
                </a:cubicBezTo>
                <a:cubicBezTo>
                  <a:pt x="218" y="193"/>
                  <a:pt x="222" y="197"/>
                  <a:pt x="226" y="202"/>
                </a:cubicBezTo>
                <a:cubicBezTo>
                  <a:pt x="230" y="206"/>
                  <a:pt x="234" y="210"/>
                  <a:pt x="238" y="214"/>
                </a:cubicBezTo>
                <a:lnTo>
                  <a:pt x="238" y="215"/>
                </a:lnTo>
                <a:lnTo>
                  <a:pt x="237" y="216"/>
                </a:lnTo>
                <a:close/>
              </a:path>
            </a:pathLst>
          </a:custGeom>
          <a:solidFill>
            <a:schemeClr val="bg1"/>
          </a:solidFill>
          <a:ln w="9525" cmpd="sng">
            <a:solidFill>
              <a:schemeClr val="bg1"/>
            </a:solidFill>
            <a:round/>
          </a:ln>
        </p:spPr>
        <p:txBody>
          <a:bodyPr/>
          <a:lstStyle/>
          <a:p>
            <a:endParaRPr lang="zh-CN" altLang="en-US"/>
          </a:p>
        </p:txBody>
      </p:sp>
      <p:sp>
        <p:nvSpPr>
          <p:cNvPr id="5131" name="Freeform 6"/>
          <p:cNvSpPr/>
          <p:nvPr/>
        </p:nvSpPr>
        <p:spPr bwMode="auto">
          <a:xfrm>
            <a:off x="910908" y="255905"/>
            <a:ext cx="149225" cy="158750"/>
          </a:xfrm>
          <a:custGeom>
            <a:avLst/>
            <a:gdLst>
              <a:gd name="T0" fmla="*/ 0 w 94"/>
              <a:gd name="T1" fmla="*/ 117475 h 100"/>
              <a:gd name="T2" fmla="*/ 107950 w 94"/>
              <a:gd name="T3" fmla="*/ 0 h 100"/>
              <a:gd name="T4" fmla="*/ 149225 w 94"/>
              <a:gd name="T5" fmla="*/ 44450 h 100"/>
              <a:gd name="T6" fmla="*/ 44450 w 94"/>
              <a:gd name="T7" fmla="*/ 158750 h 100"/>
              <a:gd name="T8" fmla="*/ 0 w 94"/>
              <a:gd name="T9" fmla="*/ 117475 h 100"/>
              <a:gd name="T10" fmla="*/ 0 60000 65536"/>
              <a:gd name="T11" fmla="*/ 0 60000 65536"/>
              <a:gd name="T12" fmla="*/ 0 60000 65536"/>
              <a:gd name="T13" fmla="*/ 0 60000 65536"/>
              <a:gd name="T14" fmla="*/ 0 60000 65536"/>
              <a:gd name="T15" fmla="*/ 0 w 94"/>
              <a:gd name="T16" fmla="*/ 0 h 100"/>
              <a:gd name="T17" fmla="*/ 94 w 94"/>
              <a:gd name="T18" fmla="*/ 100 h 100"/>
            </a:gdLst>
            <a:ahLst/>
            <a:cxnLst>
              <a:cxn ang="T10">
                <a:pos x="T0" y="T1"/>
              </a:cxn>
              <a:cxn ang="T11">
                <a:pos x="T2" y="T3"/>
              </a:cxn>
              <a:cxn ang="T12">
                <a:pos x="T4" y="T5"/>
              </a:cxn>
              <a:cxn ang="T13">
                <a:pos x="T6" y="T7"/>
              </a:cxn>
              <a:cxn ang="T14">
                <a:pos x="T8" y="T9"/>
              </a:cxn>
            </a:cxnLst>
            <a:rect l="T15" t="T16" r="T17" b="T18"/>
            <a:pathLst>
              <a:path w="94" h="100">
                <a:moveTo>
                  <a:pt x="0" y="74"/>
                </a:moveTo>
                <a:lnTo>
                  <a:pt x="68" y="0"/>
                </a:lnTo>
                <a:lnTo>
                  <a:pt x="94" y="28"/>
                </a:lnTo>
                <a:lnTo>
                  <a:pt x="28" y="100"/>
                </a:lnTo>
                <a:lnTo>
                  <a:pt x="0" y="74"/>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 name="Freeform 7"/>
          <p:cNvSpPr/>
          <p:nvPr/>
        </p:nvSpPr>
        <p:spPr bwMode="auto">
          <a:xfrm>
            <a:off x="987108" y="476568"/>
            <a:ext cx="163512" cy="104775"/>
          </a:xfrm>
          <a:custGeom>
            <a:avLst/>
            <a:gdLst>
              <a:gd name="T0" fmla="*/ 0 w 103"/>
              <a:gd name="T1" fmla="*/ 46038 h 66"/>
              <a:gd name="T2" fmla="*/ 149225 w 103"/>
              <a:gd name="T3" fmla="*/ 0 h 66"/>
              <a:gd name="T4" fmla="*/ 163512 w 103"/>
              <a:gd name="T5" fmla="*/ 63500 h 66"/>
              <a:gd name="T6" fmla="*/ 17462 w 103"/>
              <a:gd name="T7" fmla="*/ 104775 h 66"/>
              <a:gd name="T8" fmla="*/ 0 w 103"/>
              <a:gd name="T9" fmla="*/ 46038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0" y="29"/>
                </a:moveTo>
                <a:lnTo>
                  <a:pt x="94" y="0"/>
                </a:lnTo>
                <a:lnTo>
                  <a:pt x="103" y="40"/>
                </a:lnTo>
                <a:lnTo>
                  <a:pt x="11" y="66"/>
                </a:lnTo>
                <a:lnTo>
                  <a:pt x="0" y="29"/>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 name="Freeform 8"/>
          <p:cNvSpPr/>
          <p:nvPr/>
        </p:nvSpPr>
        <p:spPr bwMode="auto">
          <a:xfrm>
            <a:off x="1014095" y="698818"/>
            <a:ext cx="158750" cy="80962"/>
          </a:xfrm>
          <a:custGeom>
            <a:avLst/>
            <a:gdLst>
              <a:gd name="T0" fmla="*/ 9525 w 100"/>
              <a:gd name="T1" fmla="*/ 0 h 51"/>
              <a:gd name="T2" fmla="*/ 158750 w 100"/>
              <a:gd name="T3" fmla="*/ 22225 h 51"/>
              <a:gd name="T4" fmla="*/ 149225 w 100"/>
              <a:gd name="T5" fmla="*/ 80962 h 51"/>
              <a:gd name="T6" fmla="*/ 0 w 100"/>
              <a:gd name="T7" fmla="*/ 63500 h 51"/>
              <a:gd name="T8" fmla="*/ 9525 w 100"/>
              <a:gd name="T9" fmla="*/ 0 h 51"/>
              <a:gd name="T10" fmla="*/ 0 60000 65536"/>
              <a:gd name="T11" fmla="*/ 0 60000 65536"/>
              <a:gd name="T12" fmla="*/ 0 60000 65536"/>
              <a:gd name="T13" fmla="*/ 0 60000 65536"/>
              <a:gd name="T14" fmla="*/ 0 60000 65536"/>
              <a:gd name="T15" fmla="*/ 0 w 100"/>
              <a:gd name="T16" fmla="*/ 0 h 51"/>
              <a:gd name="T17" fmla="*/ 100 w 100"/>
              <a:gd name="T18" fmla="*/ 51 h 51"/>
            </a:gdLst>
            <a:ahLst/>
            <a:cxnLst>
              <a:cxn ang="T10">
                <a:pos x="T0" y="T1"/>
              </a:cxn>
              <a:cxn ang="T11">
                <a:pos x="T2" y="T3"/>
              </a:cxn>
              <a:cxn ang="T12">
                <a:pos x="T4" y="T5"/>
              </a:cxn>
              <a:cxn ang="T13">
                <a:pos x="T6" y="T7"/>
              </a:cxn>
              <a:cxn ang="T14">
                <a:pos x="T8" y="T9"/>
              </a:cxn>
            </a:cxnLst>
            <a:rect l="T15" t="T16" r="T17" b="T18"/>
            <a:pathLst>
              <a:path w="100" h="51">
                <a:moveTo>
                  <a:pt x="6" y="0"/>
                </a:moveTo>
                <a:lnTo>
                  <a:pt x="100" y="14"/>
                </a:lnTo>
                <a:lnTo>
                  <a:pt x="94" y="51"/>
                </a:lnTo>
                <a:lnTo>
                  <a:pt x="0" y="40"/>
                </a:lnTo>
                <a:lnTo>
                  <a:pt x="6" y="0"/>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134" name="组合 6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733" y="384493"/>
            <a:ext cx="5175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rcRect b="27928"/>
          <a:stretch>
            <a:fillRect/>
          </a:stretch>
        </p:blipFill>
        <p:spPr>
          <a:xfrm>
            <a:off x="-365125" y="1303655"/>
            <a:ext cx="3796030" cy="3100070"/>
          </a:xfrm>
          <a:prstGeom prst="rect">
            <a:avLst/>
          </a:prstGeom>
        </p:spPr>
      </p:pic>
      <p:grpSp>
        <p:nvGrpSpPr>
          <p:cNvPr id="3" name="组合 2" descr="7b0a202020202274657874626f78223a20227b5c2263617465676f72795f69645c223a31303434352c5c2269645c223a32303334323131317d220a7d0a"/>
          <p:cNvGrpSpPr/>
          <p:nvPr/>
        </p:nvGrpSpPr>
        <p:grpSpPr>
          <a:xfrm>
            <a:off x="2900045" y="899795"/>
            <a:ext cx="7097395" cy="4010025"/>
            <a:chOff x="5705" y="3173"/>
            <a:chExt cx="7571" cy="3814"/>
          </a:xfrm>
        </p:grpSpPr>
        <p:grpSp>
          <p:nvGrpSpPr>
            <p:cNvPr id="24" name="图形 22"/>
            <p:cNvGrpSpPr/>
            <p:nvPr/>
          </p:nvGrpSpPr>
          <p:grpSpPr>
            <a:xfrm>
              <a:off x="5705" y="3173"/>
              <a:ext cx="7571" cy="3814"/>
              <a:chOff x="3622203" y="2014583"/>
              <a:chExt cx="4807312" cy="2421825"/>
            </a:xfrm>
          </p:grpSpPr>
          <p:sp>
            <p:nvSpPr>
              <p:cNvPr id="25" name="任意多边形: 形状 24"/>
              <p:cNvSpPr/>
              <p:nvPr/>
            </p:nvSpPr>
            <p:spPr>
              <a:xfrm>
                <a:off x="3684718" y="2424190"/>
                <a:ext cx="4744571" cy="1986220"/>
              </a:xfrm>
              <a:custGeom>
                <a:avLst/>
                <a:gdLst>
                  <a:gd name="connsiteX0" fmla="*/ 3881449 w 4744571"/>
                  <a:gd name="connsiteY0" fmla="*/ 0 h 1986220"/>
                  <a:gd name="connsiteX1" fmla="*/ 863122 w 4744571"/>
                  <a:gd name="connsiteY1" fmla="*/ 0 h 1986220"/>
                  <a:gd name="connsiteX2" fmla="*/ 0 w 4744571"/>
                  <a:gd name="connsiteY2" fmla="*/ 863122 h 1986220"/>
                  <a:gd name="connsiteX3" fmla="*/ 0 w 4744571"/>
                  <a:gd name="connsiteY3" fmla="*/ 863122 h 1986220"/>
                  <a:gd name="connsiteX4" fmla="*/ 36397 w 4744571"/>
                  <a:gd name="connsiteY4" fmla="*/ 1108800 h 1986220"/>
                  <a:gd name="connsiteX5" fmla="*/ 863122 w 4744571"/>
                  <a:gd name="connsiteY5" fmla="*/ 1726244 h 1986220"/>
                  <a:gd name="connsiteX6" fmla="*/ 3249706 w 4744571"/>
                  <a:gd name="connsiteY6" fmla="*/ 1726244 h 1986220"/>
                  <a:gd name="connsiteX7" fmla="*/ 2805147 w 4744571"/>
                  <a:gd name="connsiteY7" fmla="*/ 1986220 h 1986220"/>
                  <a:gd name="connsiteX8" fmla="*/ 4744571 w 4744571"/>
                  <a:gd name="connsiteY8" fmla="*/ 863122 h 1986220"/>
                  <a:gd name="connsiteX9" fmla="*/ 4744571 w 4744571"/>
                  <a:gd name="connsiteY9" fmla="*/ 863122 h 1986220"/>
                  <a:gd name="connsiteX10" fmla="*/ 3881449 w 4744571"/>
                  <a:gd name="connsiteY10" fmla="*/ 0 h 19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571" h="1986220">
                    <a:moveTo>
                      <a:pt x="3881449" y="0"/>
                    </a:moveTo>
                    <a:lnTo>
                      <a:pt x="863122" y="0"/>
                    </a:lnTo>
                    <a:cubicBezTo>
                      <a:pt x="386065" y="0"/>
                      <a:pt x="0" y="386065"/>
                      <a:pt x="0" y="863122"/>
                    </a:cubicBezTo>
                    <a:lnTo>
                      <a:pt x="0" y="863122"/>
                    </a:lnTo>
                    <a:cubicBezTo>
                      <a:pt x="0" y="947614"/>
                      <a:pt x="12999" y="1030807"/>
                      <a:pt x="36397" y="1108800"/>
                    </a:cubicBezTo>
                    <a:cubicBezTo>
                      <a:pt x="142987" y="1464967"/>
                      <a:pt x="473157" y="1726244"/>
                      <a:pt x="863122" y="1726244"/>
                    </a:cubicBezTo>
                    <a:lnTo>
                      <a:pt x="3249706" y="1726244"/>
                    </a:lnTo>
                    <a:cubicBezTo>
                      <a:pt x="3122318" y="1843233"/>
                      <a:pt x="2805147" y="1986220"/>
                      <a:pt x="2805147" y="1986220"/>
                    </a:cubicBezTo>
                    <a:cubicBezTo>
                      <a:pt x="2805147" y="1986220"/>
                      <a:pt x="4688677" y="1910827"/>
                      <a:pt x="4744571" y="863122"/>
                    </a:cubicBezTo>
                    <a:lnTo>
                      <a:pt x="4744571" y="863122"/>
                    </a:lnTo>
                    <a:cubicBezTo>
                      <a:pt x="4744571" y="386065"/>
                      <a:pt x="4358506" y="0"/>
                      <a:pt x="3881449" y="0"/>
                    </a:cubicBezTo>
                    <a:close/>
                  </a:path>
                </a:pathLst>
              </a:custGeom>
              <a:solidFill>
                <a:srgbClr val="E9E9EB"/>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6" name="图形 22"/>
              <p:cNvGrpSpPr/>
              <p:nvPr/>
            </p:nvGrpSpPr>
            <p:grpSpPr>
              <a:xfrm>
                <a:off x="3622203" y="2014583"/>
                <a:ext cx="4807312" cy="2421825"/>
                <a:chOff x="3622203" y="2014583"/>
                <a:chExt cx="4807312" cy="2421825"/>
              </a:xfrm>
            </p:grpSpPr>
            <p:sp>
              <p:nvSpPr>
                <p:cNvPr id="27" name="任意多边形: 形状 26"/>
                <p:cNvSpPr/>
                <p:nvPr/>
              </p:nvSpPr>
              <p:spPr>
                <a:xfrm>
                  <a:off x="3622203" y="2014583"/>
                  <a:ext cx="4744571" cy="1962822"/>
                </a:xfrm>
                <a:custGeom>
                  <a:avLst/>
                  <a:gdLst>
                    <a:gd name="connsiteX0" fmla="*/ 4744571 w 4744571"/>
                    <a:gd name="connsiteY0" fmla="*/ 863122 h 1962822"/>
                    <a:gd name="connsiteX1" fmla="*/ 3881449 w 4744571"/>
                    <a:gd name="connsiteY1" fmla="*/ 0 h 1962822"/>
                    <a:gd name="connsiteX2" fmla="*/ 863122 w 4744571"/>
                    <a:gd name="connsiteY2" fmla="*/ 0 h 1962822"/>
                    <a:gd name="connsiteX3" fmla="*/ 0 w 4744571"/>
                    <a:gd name="connsiteY3" fmla="*/ 863122 h 1962822"/>
                    <a:gd name="connsiteX4" fmla="*/ 0 w 4744571"/>
                    <a:gd name="connsiteY4" fmla="*/ 863122 h 1962822"/>
                    <a:gd name="connsiteX5" fmla="*/ 36397 w 4744571"/>
                    <a:gd name="connsiteY5" fmla="*/ 1108800 h 1962822"/>
                    <a:gd name="connsiteX6" fmla="*/ 829325 w 4744571"/>
                    <a:gd name="connsiteY6" fmla="*/ 1523462 h 1962822"/>
                    <a:gd name="connsiteX7" fmla="*/ 3540880 w 4744571"/>
                    <a:gd name="connsiteY7" fmla="*/ 1524762 h 1962822"/>
                    <a:gd name="connsiteX8" fmla="*/ 3759260 w 4744571"/>
                    <a:gd name="connsiteY8" fmla="*/ 1635252 h 1962822"/>
                    <a:gd name="connsiteX9" fmla="*/ 3369295 w 4744571"/>
                    <a:gd name="connsiteY9" fmla="*/ 1962822 h 1962822"/>
                    <a:gd name="connsiteX10" fmla="*/ 4595085 w 4744571"/>
                    <a:gd name="connsiteY10" fmla="*/ 1355777 h 1962822"/>
                    <a:gd name="connsiteX11" fmla="*/ 4744571 w 4744571"/>
                    <a:gd name="connsiteY11" fmla="*/ 863122 h 1962822"/>
                    <a:gd name="connsiteX12" fmla="*/ 4744571 w 4744571"/>
                    <a:gd name="connsiteY12" fmla="*/ 863122 h 19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571" h="1962822">
                      <a:moveTo>
                        <a:pt x="4744571" y="863122"/>
                      </a:moveTo>
                      <a:cubicBezTo>
                        <a:pt x="4744571" y="386065"/>
                        <a:pt x="4358506" y="0"/>
                        <a:pt x="3881449" y="0"/>
                      </a:cubicBezTo>
                      <a:lnTo>
                        <a:pt x="863122" y="0"/>
                      </a:lnTo>
                      <a:cubicBezTo>
                        <a:pt x="386065" y="0"/>
                        <a:pt x="0" y="386065"/>
                        <a:pt x="0" y="863122"/>
                      </a:cubicBezTo>
                      <a:lnTo>
                        <a:pt x="0" y="863122"/>
                      </a:lnTo>
                      <a:cubicBezTo>
                        <a:pt x="0" y="948914"/>
                        <a:pt x="12999" y="1030807"/>
                        <a:pt x="36397" y="1108800"/>
                      </a:cubicBezTo>
                      <a:cubicBezTo>
                        <a:pt x="126089" y="1269985"/>
                        <a:pt x="344469" y="1519563"/>
                        <a:pt x="829325" y="1523462"/>
                      </a:cubicBezTo>
                      <a:cubicBezTo>
                        <a:pt x="1531262" y="1528662"/>
                        <a:pt x="3540880" y="1524762"/>
                        <a:pt x="3540880" y="1524762"/>
                      </a:cubicBezTo>
                      <a:cubicBezTo>
                        <a:pt x="3540880" y="1524762"/>
                        <a:pt x="3733262" y="1510463"/>
                        <a:pt x="3759260" y="1635252"/>
                      </a:cubicBezTo>
                      <a:cubicBezTo>
                        <a:pt x="3777459" y="1721044"/>
                        <a:pt x="3669568" y="1847133"/>
                        <a:pt x="3369295" y="1962822"/>
                      </a:cubicBezTo>
                      <a:cubicBezTo>
                        <a:pt x="3769659" y="1836734"/>
                        <a:pt x="4296112" y="1630053"/>
                        <a:pt x="4595085" y="1355777"/>
                      </a:cubicBezTo>
                      <a:cubicBezTo>
                        <a:pt x="4686077" y="1219290"/>
                        <a:pt x="4741971" y="1056804"/>
                        <a:pt x="4744571" y="863122"/>
                      </a:cubicBezTo>
                      <a:lnTo>
                        <a:pt x="4744571" y="863122"/>
                      </a:lnTo>
                      <a:close/>
                    </a:path>
                  </a:pathLst>
                </a:custGeom>
                <a:solidFill>
                  <a:srgbClr val="FFFFFF"/>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27"/>
                <p:cNvSpPr/>
                <p:nvPr/>
              </p:nvSpPr>
              <p:spPr>
                <a:xfrm>
                  <a:off x="6595154" y="4289522"/>
                  <a:ext cx="538151" cy="146886"/>
                </a:xfrm>
                <a:custGeom>
                  <a:avLst/>
                  <a:gdLst>
                    <a:gd name="connsiteX0" fmla="*/ 0 w 538151"/>
                    <a:gd name="connsiteY0" fmla="*/ 146887 h 146886"/>
                    <a:gd name="connsiteX1" fmla="*/ 0 w 538151"/>
                    <a:gd name="connsiteY1" fmla="*/ 146887 h 146886"/>
                    <a:gd name="connsiteX2" fmla="*/ 538151 w 538151"/>
                    <a:gd name="connsiteY2" fmla="*/ 0 h 146886"/>
                    <a:gd name="connsiteX3" fmla="*/ 0 w 538151"/>
                    <a:gd name="connsiteY3" fmla="*/ 146887 h 146886"/>
                  </a:gdLst>
                  <a:ahLst/>
                  <a:cxnLst>
                    <a:cxn ang="0">
                      <a:pos x="connsiteX0" y="connsiteY0"/>
                    </a:cxn>
                    <a:cxn ang="0">
                      <a:pos x="connsiteX1" y="connsiteY1"/>
                    </a:cxn>
                    <a:cxn ang="0">
                      <a:pos x="connsiteX2" y="connsiteY2"/>
                    </a:cxn>
                    <a:cxn ang="0">
                      <a:pos x="connsiteX3" y="connsiteY3"/>
                    </a:cxn>
                  </a:cxnLst>
                  <a:rect l="l" t="t" r="r" b="b"/>
                  <a:pathLst>
                    <a:path w="538151" h="146886">
                      <a:moveTo>
                        <a:pt x="0" y="146887"/>
                      </a:moveTo>
                      <a:lnTo>
                        <a:pt x="0" y="146887"/>
                      </a:lnTo>
                      <a:cubicBezTo>
                        <a:pt x="223580" y="102691"/>
                        <a:pt x="400364" y="51995"/>
                        <a:pt x="538151" y="0"/>
                      </a:cubicBezTo>
                      <a:cubicBezTo>
                        <a:pt x="231379" y="96191"/>
                        <a:pt x="0" y="146887"/>
                        <a:pt x="0" y="146887"/>
                      </a:cubicBezTo>
                      <a:close/>
                    </a:path>
                  </a:pathLst>
                </a:custGeom>
                <a:solidFill>
                  <a:srgbClr val="B4B4B5"/>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p:cNvSpPr/>
                <p:nvPr/>
              </p:nvSpPr>
              <p:spPr>
                <a:xfrm>
                  <a:off x="3872128" y="3342789"/>
                  <a:ext cx="4557387" cy="1003509"/>
                </a:xfrm>
                <a:custGeom>
                  <a:avLst/>
                  <a:gdLst>
                    <a:gd name="connsiteX0" fmla="*/ 3547380 w 4557387"/>
                    <a:gd name="connsiteY0" fmla="*/ 751332 h 1003509"/>
                    <a:gd name="connsiteX1" fmla="*/ 3722864 w 4557387"/>
                    <a:gd name="connsiteY1" fmla="*/ 526452 h 1003509"/>
                    <a:gd name="connsiteX2" fmla="*/ 3504483 w 4557387"/>
                    <a:gd name="connsiteY2" fmla="*/ 415962 h 1003509"/>
                    <a:gd name="connsiteX3" fmla="*/ 792928 w 4557387"/>
                    <a:gd name="connsiteY3" fmla="*/ 414663 h 1003509"/>
                    <a:gd name="connsiteX4" fmla="*/ 0 w 4557387"/>
                    <a:gd name="connsiteY4" fmla="*/ 0 h 1003509"/>
                    <a:gd name="connsiteX5" fmla="*/ 826725 w 4557387"/>
                    <a:gd name="connsiteY5" fmla="*/ 617444 h 1003509"/>
                    <a:gd name="connsiteX6" fmla="*/ 3491484 w 4557387"/>
                    <a:gd name="connsiteY6" fmla="*/ 617444 h 1003509"/>
                    <a:gd name="connsiteX7" fmla="*/ 2793448 w 4557387"/>
                    <a:gd name="connsiteY7" fmla="*/ 1003509 h 1003509"/>
                    <a:gd name="connsiteX8" fmla="*/ 2900038 w 4557387"/>
                    <a:gd name="connsiteY8" fmla="*/ 977512 h 1003509"/>
                    <a:gd name="connsiteX9" fmla="*/ 2793448 w 4557387"/>
                    <a:gd name="connsiteY9" fmla="*/ 1003509 h 1003509"/>
                    <a:gd name="connsiteX10" fmla="*/ 4557388 w 4557387"/>
                    <a:gd name="connsiteY10" fmla="*/ 249577 h 1003509"/>
                    <a:gd name="connsiteX11" fmla="*/ 3547380 w 4557387"/>
                    <a:gd name="connsiteY11" fmla="*/ 751332 h 100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387" h="1003509">
                      <a:moveTo>
                        <a:pt x="3547380" y="751332"/>
                      </a:moveTo>
                      <a:cubicBezTo>
                        <a:pt x="3685167" y="668139"/>
                        <a:pt x="3735863" y="587547"/>
                        <a:pt x="3722864" y="526452"/>
                      </a:cubicBezTo>
                      <a:cubicBezTo>
                        <a:pt x="3696866" y="400364"/>
                        <a:pt x="3504483" y="415962"/>
                        <a:pt x="3504483" y="415962"/>
                      </a:cubicBezTo>
                      <a:cubicBezTo>
                        <a:pt x="3504483" y="415962"/>
                        <a:pt x="1494865" y="419862"/>
                        <a:pt x="792928" y="414663"/>
                      </a:cubicBezTo>
                      <a:cubicBezTo>
                        <a:pt x="306772" y="410763"/>
                        <a:pt x="89692" y="161185"/>
                        <a:pt x="0" y="0"/>
                      </a:cubicBezTo>
                      <a:cubicBezTo>
                        <a:pt x="106590" y="356168"/>
                        <a:pt x="436761" y="617444"/>
                        <a:pt x="826725" y="617444"/>
                      </a:cubicBezTo>
                      <a:lnTo>
                        <a:pt x="3491484" y="617444"/>
                      </a:lnTo>
                      <a:cubicBezTo>
                        <a:pt x="3364096" y="734434"/>
                        <a:pt x="3144416" y="898219"/>
                        <a:pt x="2793448" y="1003509"/>
                      </a:cubicBezTo>
                      <a:cubicBezTo>
                        <a:pt x="2793448" y="1003509"/>
                        <a:pt x="2832444" y="994410"/>
                        <a:pt x="2900038" y="977512"/>
                      </a:cubicBezTo>
                      <a:cubicBezTo>
                        <a:pt x="2864941" y="986611"/>
                        <a:pt x="2828544" y="995710"/>
                        <a:pt x="2793448" y="1003509"/>
                      </a:cubicBezTo>
                      <a:cubicBezTo>
                        <a:pt x="2793448" y="1003509"/>
                        <a:pt x="4105029" y="933316"/>
                        <a:pt x="4557388" y="249577"/>
                      </a:cubicBezTo>
                      <a:cubicBezTo>
                        <a:pt x="4301312" y="483556"/>
                        <a:pt x="3911347" y="642142"/>
                        <a:pt x="3547380" y="751332"/>
                      </a:cubicBezTo>
                      <a:close/>
                    </a:path>
                  </a:pathLst>
                </a:custGeom>
                <a:solidFill>
                  <a:srgbClr val="B4B4B5"/>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任意多边形: 形状 29"/>
              <p:cNvSpPr/>
              <p:nvPr/>
            </p:nvSpPr>
            <p:spPr>
              <a:xfrm>
                <a:off x="3684919" y="2126602"/>
                <a:ext cx="4744571" cy="2112308"/>
              </a:xfrm>
              <a:custGeom>
                <a:avLst/>
                <a:gdLst>
                  <a:gd name="connsiteX0" fmla="*/ 3881449 w 4744571"/>
                  <a:gd name="connsiteY0" fmla="*/ 51995 h 2112308"/>
                  <a:gd name="connsiteX1" fmla="*/ 4692576 w 4744571"/>
                  <a:gd name="connsiteY1" fmla="*/ 863122 h 2112308"/>
                  <a:gd name="connsiteX2" fmla="*/ 4402702 w 4744571"/>
                  <a:gd name="connsiteY2" fmla="*/ 1503964 h 2112308"/>
                  <a:gd name="connsiteX3" fmla="*/ 3764460 w 4744571"/>
                  <a:gd name="connsiteY3" fmla="*/ 1867931 h 2112308"/>
                  <a:gd name="connsiteX4" fmla="*/ 3213310 w 4744571"/>
                  <a:gd name="connsiteY4" fmla="*/ 2010918 h 2112308"/>
                  <a:gd name="connsiteX5" fmla="*/ 3561678 w 4744571"/>
                  <a:gd name="connsiteY5" fmla="*/ 1765240 h 2112308"/>
                  <a:gd name="connsiteX6" fmla="*/ 3574677 w 4744571"/>
                  <a:gd name="connsiteY6" fmla="*/ 1708045 h 2112308"/>
                  <a:gd name="connsiteX7" fmla="*/ 3526581 w 4744571"/>
                  <a:gd name="connsiteY7" fmla="*/ 1675548 h 2112308"/>
                  <a:gd name="connsiteX8" fmla="*/ 861822 w 4744571"/>
                  <a:gd name="connsiteY8" fmla="*/ 1675548 h 2112308"/>
                  <a:gd name="connsiteX9" fmla="*/ 50695 w 4744571"/>
                  <a:gd name="connsiteY9" fmla="*/ 864422 h 2112308"/>
                  <a:gd name="connsiteX10" fmla="*/ 863122 w 4744571"/>
                  <a:gd name="connsiteY10" fmla="*/ 51995 h 2112308"/>
                  <a:gd name="connsiteX11" fmla="*/ 3881449 w 4744571"/>
                  <a:gd name="connsiteY11" fmla="*/ 51995 h 2112308"/>
                  <a:gd name="connsiteX12" fmla="*/ 3881449 w 4744571"/>
                  <a:gd name="connsiteY12" fmla="*/ 0 h 2112308"/>
                  <a:gd name="connsiteX13" fmla="*/ 863122 w 4744571"/>
                  <a:gd name="connsiteY13" fmla="*/ 0 h 2112308"/>
                  <a:gd name="connsiteX14" fmla="*/ 0 w 4744571"/>
                  <a:gd name="connsiteY14" fmla="*/ 863122 h 2112308"/>
                  <a:gd name="connsiteX15" fmla="*/ 0 w 4744571"/>
                  <a:gd name="connsiteY15" fmla="*/ 863122 h 2112308"/>
                  <a:gd name="connsiteX16" fmla="*/ 863122 w 4744571"/>
                  <a:gd name="connsiteY16" fmla="*/ 1726244 h 2112308"/>
                  <a:gd name="connsiteX17" fmla="*/ 3527881 w 4744571"/>
                  <a:gd name="connsiteY17" fmla="*/ 1726244 h 2112308"/>
                  <a:gd name="connsiteX18" fmla="*/ 2829844 w 4744571"/>
                  <a:gd name="connsiteY18" fmla="*/ 2112309 h 2112308"/>
                  <a:gd name="connsiteX19" fmla="*/ 4744571 w 4744571"/>
                  <a:gd name="connsiteY19" fmla="*/ 863122 h 2112308"/>
                  <a:gd name="connsiteX20" fmla="*/ 4744571 w 4744571"/>
                  <a:gd name="connsiteY20" fmla="*/ 863122 h 2112308"/>
                  <a:gd name="connsiteX21" fmla="*/ 3881449 w 4744571"/>
                  <a:gd name="connsiteY21" fmla="*/ 0 h 2112308"/>
                  <a:gd name="connsiteX22" fmla="*/ 3881449 w 4744571"/>
                  <a:gd name="connsiteY22" fmla="*/ 0 h 21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4571" h="2112308">
                    <a:moveTo>
                      <a:pt x="3881449" y="51995"/>
                    </a:moveTo>
                    <a:cubicBezTo>
                      <a:pt x="4328609" y="51995"/>
                      <a:pt x="4692576" y="415962"/>
                      <a:pt x="4692576" y="863122"/>
                    </a:cubicBezTo>
                    <a:cubicBezTo>
                      <a:pt x="4688676" y="1110100"/>
                      <a:pt x="4591185" y="1325880"/>
                      <a:pt x="4402702" y="1503964"/>
                    </a:cubicBezTo>
                    <a:cubicBezTo>
                      <a:pt x="4249316" y="1649551"/>
                      <a:pt x="4034835" y="1773040"/>
                      <a:pt x="3764460" y="1867931"/>
                    </a:cubicBezTo>
                    <a:cubicBezTo>
                      <a:pt x="3570777" y="1936825"/>
                      <a:pt x="3375795" y="1981021"/>
                      <a:pt x="3213310" y="2010918"/>
                    </a:cubicBezTo>
                    <a:cubicBezTo>
                      <a:pt x="3341998" y="1942024"/>
                      <a:pt x="3457688" y="1860132"/>
                      <a:pt x="3561678" y="1765240"/>
                    </a:cubicBezTo>
                    <a:cubicBezTo>
                      <a:pt x="3577277" y="1750942"/>
                      <a:pt x="3582476" y="1727544"/>
                      <a:pt x="3574677" y="1708045"/>
                    </a:cubicBezTo>
                    <a:cubicBezTo>
                      <a:pt x="3566878" y="1688547"/>
                      <a:pt x="3547379" y="1675548"/>
                      <a:pt x="3526581" y="1675548"/>
                    </a:cubicBezTo>
                    <a:lnTo>
                      <a:pt x="861822" y="1675548"/>
                    </a:lnTo>
                    <a:cubicBezTo>
                      <a:pt x="414663" y="1675548"/>
                      <a:pt x="50695" y="1311581"/>
                      <a:pt x="50695" y="864422"/>
                    </a:cubicBezTo>
                    <a:cubicBezTo>
                      <a:pt x="51995" y="415962"/>
                      <a:pt x="415962" y="51995"/>
                      <a:pt x="863122" y="51995"/>
                    </a:cubicBezTo>
                    <a:lnTo>
                      <a:pt x="3881449" y="51995"/>
                    </a:lnTo>
                    <a:moveTo>
                      <a:pt x="3881449" y="0"/>
                    </a:moveTo>
                    <a:lnTo>
                      <a:pt x="863122" y="0"/>
                    </a:lnTo>
                    <a:cubicBezTo>
                      <a:pt x="386065" y="0"/>
                      <a:pt x="0" y="386065"/>
                      <a:pt x="0" y="863122"/>
                    </a:cubicBezTo>
                    <a:lnTo>
                      <a:pt x="0" y="863122"/>
                    </a:lnTo>
                    <a:cubicBezTo>
                      <a:pt x="0" y="1340179"/>
                      <a:pt x="386065" y="1726244"/>
                      <a:pt x="863122" y="1726244"/>
                    </a:cubicBezTo>
                    <a:lnTo>
                      <a:pt x="3527881" y="1726244"/>
                    </a:lnTo>
                    <a:cubicBezTo>
                      <a:pt x="3400493" y="1843233"/>
                      <a:pt x="3180813" y="2007018"/>
                      <a:pt x="2829844" y="2112309"/>
                    </a:cubicBezTo>
                    <a:cubicBezTo>
                      <a:pt x="2829844" y="2112309"/>
                      <a:pt x="4727673" y="2010918"/>
                      <a:pt x="4744571" y="863122"/>
                    </a:cubicBezTo>
                    <a:lnTo>
                      <a:pt x="4744571" y="863122"/>
                    </a:lnTo>
                    <a:cubicBezTo>
                      <a:pt x="4744571" y="386065"/>
                      <a:pt x="4358506" y="0"/>
                      <a:pt x="3881449" y="0"/>
                    </a:cubicBezTo>
                    <a:lnTo>
                      <a:pt x="3881449" y="0"/>
                    </a:lnTo>
                    <a:close/>
                  </a:path>
                </a:pathLst>
              </a:custGeom>
              <a:solidFill>
                <a:srgbClr val="000000"/>
              </a:solidFill>
              <a:ln w="1299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 name="文本框 3"/>
            <p:cNvSpPr txBox="1"/>
            <p:nvPr/>
          </p:nvSpPr>
          <p:spPr>
            <a:xfrm>
              <a:off x="6547" y="3621"/>
              <a:ext cx="5787" cy="219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sz="2400" b="1" spc="200">
                  <a:solidFill>
                    <a:schemeClr val="tx1"/>
                  </a:solidFill>
                  <a:uFillTx/>
                  <a:latin typeface="汉仪中黑简" panose="02010600000101010101" charset="-122"/>
                  <a:ea typeface="汉仪中黑简" panose="02010600000101010101" charset="-122"/>
                  <a:cs typeface="汉仪中黑简" panose="02010600000101010101" charset="-122"/>
                </a:rPr>
                <a:t>有1元、2元、5元、10元的纸币分别有a[1], a[2], a[3], a[4]张，要用这些纸币凑出m元，至少要用多少张纸币？</a:t>
              </a:r>
              <a:endParaRPr sz="2400" b="1" spc="200">
                <a:solidFill>
                  <a:schemeClr val="tx1"/>
                </a:solidFill>
                <a:uFillTx/>
                <a:latin typeface="汉仪中黑简" panose="02010600000101010101" charset="-122"/>
                <a:ea typeface="汉仪中黑简" panose="02010600000101010101" charset="-122"/>
                <a:cs typeface="汉仪中黑简" panose="0201060000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wipe(down)">
                                      <p:cBhvr>
                                        <p:cTn id="11" dur="500"/>
                                        <p:tgtEl>
                                          <p:spTgt spid="51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125"/>
                                        </p:tgtEl>
                                        <p:attrNameLst>
                                          <p:attrName>style.visibility</p:attrName>
                                        </p:attrNameLst>
                                      </p:cBhvr>
                                      <p:to>
                                        <p:strVal val="visible"/>
                                      </p:to>
                                    </p:set>
                                    <p:animEffect transition="in" filter="wipe(down)">
                                      <p:cBhvr>
                                        <p:cTn id="15" dur="500"/>
                                        <p:tgtEl>
                                          <p:spTgt spid="512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26"/>
                                        </p:tgtEl>
                                        <p:attrNameLst>
                                          <p:attrName>style.visibility</p:attrName>
                                        </p:attrNameLst>
                                      </p:cBhvr>
                                      <p:to>
                                        <p:strVal val="visible"/>
                                      </p:to>
                                    </p:set>
                                    <p:animEffect transition="in" filter="wipe(left)">
                                      <p:cBhvr>
                                        <p:cTn id="19" dur="500"/>
                                        <p:tgtEl>
                                          <p:spTgt spid="512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wipe(up)">
                                      <p:cBhvr>
                                        <p:cTn id="23" dur="500"/>
                                        <p:tgtEl>
                                          <p:spTgt spid="5127"/>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5128"/>
                                        </p:tgtEl>
                                        <p:attrNameLst>
                                          <p:attrName>style.visibility</p:attrName>
                                        </p:attrNameLst>
                                      </p:cBhvr>
                                      <p:to>
                                        <p:strVal val="visible"/>
                                      </p:to>
                                    </p:set>
                                    <p:animEffect transition="in" filter="wipe(right)">
                                      <p:cBhvr>
                                        <p:cTn id="27" dur="500"/>
                                        <p:tgtEl>
                                          <p:spTgt spid="512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5129"/>
                                        </p:tgtEl>
                                        <p:attrNameLst>
                                          <p:attrName>style.visibility</p:attrName>
                                        </p:attrNameLst>
                                      </p:cBhvr>
                                      <p:to>
                                        <p:strVal val="visible"/>
                                      </p:to>
                                    </p:set>
                                    <p:animEffect transition="in" filter="wipe(up)">
                                      <p:cBhvr>
                                        <p:cTn id="31" dur="500"/>
                                        <p:tgtEl>
                                          <p:spTgt spid="51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130"/>
                                        </p:tgtEl>
                                        <p:attrNameLst>
                                          <p:attrName>style.visibility</p:attrName>
                                        </p:attrNameLst>
                                      </p:cBhvr>
                                      <p:to>
                                        <p:strVal val="visible"/>
                                      </p:to>
                                    </p:set>
                                    <p:animEffect transition="in" filter="wipe(left)">
                                      <p:cBhvr>
                                        <p:cTn id="35" dur="500"/>
                                        <p:tgtEl>
                                          <p:spTgt spid="51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iterate type="lt">
                                    <p:tmPct val="10000"/>
                                  </p:iterate>
                                  <p:childTnLst>
                                    <p:set>
                                      <p:cBhvr>
                                        <p:cTn id="39" dur="1" fill="hold">
                                          <p:stCondLst>
                                            <p:cond delay="0"/>
                                          </p:stCondLst>
                                        </p:cTn>
                                        <p:tgtEl>
                                          <p:spTgt spid="5122"/>
                                        </p:tgtEl>
                                        <p:attrNameLst>
                                          <p:attrName>style.visibility</p:attrName>
                                        </p:attrNameLst>
                                      </p:cBhvr>
                                      <p:to>
                                        <p:strVal val="visible"/>
                                      </p:to>
                                    </p:set>
                                    <p:animEffect transition="in" filter="fade">
                                      <p:cBhvr>
                                        <p:cTn id="40" dur="2000"/>
                                        <p:tgtEl>
                                          <p:spTgt spid="512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p:tgtEl>
                                          <p:spTgt spid="3"/>
                                        </p:tgtEl>
                                        <p:attrNameLst>
                                          <p:attrName>ppt_y</p:attrName>
                                        </p:attrNameLst>
                                      </p:cBhvr>
                                      <p:tavLst>
                                        <p:tav tm="0">
                                          <p:val>
                                            <p:strVal val="#ppt_y+#ppt_h*1.125000"/>
                                          </p:val>
                                        </p:tav>
                                        <p:tav tm="100000">
                                          <p:val>
                                            <p:strVal val="#ppt_y"/>
                                          </p:val>
                                        </p:tav>
                                      </p:tavLst>
                                    </p:anim>
                                    <p:animEffect transition="in" filter="wipe(up)">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bldLvl="0" animBg="1"/>
      <p:bldP spid="5124" grpId="0" bldLvl="0" animBg="1"/>
      <p:bldP spid="5125" grpId="0" bldLvl="0" animBg="1"/>
      <p:bldP spid="5126" grpId="0" bldLvl="0" animBg="1"/>
      <p:bldP spid="5127" grpId="0" bldLvl="0" animBg="1"/>
      <p:bldP spid="5128" grpId="0" bldLvl="0" animBg="1"/>
      <p:bldP spid="5129" grpId="0" bldLvl="0" animBg="1"/>
      <p:bldP spid="513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31875" y="356870"/>
            <a:ext cx="10128885" cy="3218815"/>
          </a:xfrm>
          <a:prstGeom prst="rect">
            <a:avLst/>
          </a:prstGeom>
          <a:noFill/>
        </p:spPr>
        <p:txBody>
          <a:bodyPr wrap="square" rtlCol="0" anchor="t">
            <a:noAutofit/>
          </a:bodyPr>
          <a:p>
            <a:r>
              <a:rPr lang="zh-CN" altLang="en-US" sz="2800" b="1">
                <a:solidFill>
                  <a:schemeClr val="bg1"/>
                </a:solidFill>
              </a:rPr>
              <a:t>如果是动态规划：</a:t>
            </a:r>
            <a:endParaRPr lang="zh-CN" altLang="en-US" sz="2800" b="1">
              <a:solidFill>
                <a:schemeClr val="bg1"/>
              </a:solidFill>
            </a:endParaRPr>
          </a:p>
          <a:p>
            <a:r>
              <a:rPr lang="zh-CN" altLang="en-US" sz="2800" b="1">
                <a:solidFill>
                  <a:schemeClr val="bg1"/>
                </a:solidFill>
              </a:rPr>
              <a:t>要凑出m元，必须先凑出m-1、m-2、m-5、m-10元</a:t>
            </a:r>
            <a:endParaRPr lang="zh-CN" altLang="en-US" sz="2800" b="1">
              <a:solidFill>
                <a:schemeClr val="bg1"/>
              </a:solidFill>
            </a:endParaRPr>
          </a:p>
          <a:p>
            <a:r>
              <a:rPr lang="zh-CN" altLang="en-US" sz="2800" b="1">
                <a:solidFill>
                  <a:schemeClr val="bg1"/>
                </a:solidFill>
                <a:sym typeface="+mn-ea"/>
              </a:rPr>
              <a:t>我们用dp[i]表示凑出i元的最少纸币数；</a:t>
            </a:r>
            <a:endParaRPr lang="zh-CN" altLang="en-US" sz="2800" b="1">
              <a:solidFill>
                <a:schemeClr val="bg1"/>
              </a:solidFill>
            </a:endParaRPr>
          </a:p>
          <a:p>
            <a:r>
              <a:rPr lang="zh-CN" altLang="en-US" sz="2800" b="1">
                <a:solidFill>
                  <a:schemeClr val="bg1"/>
                </a:solidFill>
              </a:rPr>
              <a:t>有 dp[i]=min(dp[i-1], dp[i-2], dp[i-5], dp[i-10]) + 1;</a:t>
            </a:r>
            <a:endParaRPr lang="zh-CN" altLang="en-US" sz="2800" b="1">
              <a:solidFill>
                <a:schemeClr val="bg1"/>
              </a:solidFill>
            </a:endParaRPr>
          </a:p>
          <a:p>
            <a:r>
              <a:rPr lang="zh-CN" altLang="en-US" sz="2800" b="1">
                <a:solidFill>
                  <a:schemeClr val="bg1"/>
                </a:solidFill>
              </a:rPr>
              <a:t>容易知道</a:t>
            </a:r>
            <a:r>
              <a:rPr lang="zh-CN" altLang="en-US" sz="2800" b="1">
                <a:solidFill>
                  <a:schemeClr val="bg1"/>
                </a:solidFill>
              </a:rPr>
              <a:t>初始化：dp[1]=dp[2]=dp[5]=dp[10]=1；</a:t>
            </a:r>
            <a:endParaRPr lang="zh-CN" altLang="en-US" sz="2800" b="1">
              <a:solidFill>
                <a:schemeClr val="bg1"/>
              </a:solidFill>
            </a:endParaRPr>
          </a:p>
          <a:p>
            <a:r>
              <a:rPr lang="zh-CN" altLang="en-US" sz="2800" b="1">
                <a:solidFill>
                  <a:schemeClr val="bg1"/>
                </a:solidFill>
              </a:rPr>
              <a:t>根据递推方程和初始化可以容易推出dp[1</a:t>
            </a:r>
            <a:r>
              <a:rPr lang="en-US" altLang="zh-CN" sz="2800" b="1">
                <a:solidFill>
                  <a:schemeClr val="bg1"/>
                </a:solidFill>
              </a:rPr>
              <a:t>-</a:t>
            </a:r>
            <a:r>
              <a:rPr lang="zh-CN" altLang="en-US" sz="2800" b="1">
                <a:solidFill>
                  <a:schemeClr val="bg1"/>
                </a:solidFill>
              </a:rPr>
              <a:t>m]的所有值</a:t>
            </a:r>
            <a:endParaRPr lang="zh-CN" altLang="en-US" sz="2800" b="1">
              <a:solidFill>
                <a:schemeClr val="bg1"/>
              </a:solidFill>
            </a:endParaRPr>
          </a:p>
          <a:p>
            <a:endParaRPr lang="zh-CN" altLang="en-US" sz="2800" b="1">
              <a:solidFill>
                <a:schemeClr val="bg1"/>
              </a:solidFill>
            </a:endParaRPr>
          </a:p>
        </p:txBody>
      </p:sp>
      <p:sp>
        <p:nvSpPr>
          <p:cNvPr id="3" name="文本框 2"/>
          <p:cNvSpPr txBox="1"/>
          <p:nvPr/>
        </p:nvSpPr>
        <p:spPr>
          <a:xfrm>
            <a:off x="3022600" y="3837940"/>
            <a:ext cx="8901430" cy="1383665"/>
          </a:xfrm>
          <a:prstGeom prst="rect">
            <a:avLst/>
          </a:prstGeom>
          <a:noFill/>
        </p:spPr>
        <p:txBody>
          <a:bodyPr wrap="square" rtlCol="0" anchor="t">
            <a:spAutoFit/>
          </a:bodyPr>
          <a:p>
            <a:r>
              <a:rPr lang="zh-CN" altLang="en-US" sz="2800" b="1">
                <a:solidFill>
                  <a:schemeClr val="bg1"/>
                </a:solidFill>
              </a:rPr>
              <a:t>从贪心算法角度出发，当m&gt;10且我们有10元纸币，我们优先使用10元纸币，然后再是5元、2元、1元纸币。</a:t>
            </a:r>
            <a:endParaRPr lang="zh-CN" altLang="en-US" sz="2800" b="1">
              <a:solidFill>
                <a:schemeClr val="bg1"/>
              </a:solidFill>
            </a:endParaRPr>
          </a:p>
          <a:p>
            <a:r>
              <a:rPr lang="zh-CN" altLang="en-US" sz="2800" b="1">
                <a:solidFill>
                  <a:schemeClr val="bg1"/>
                </a:solidFill>
              </a:rPr>
              <a:t>从日常生活的经验知道，这么做是正确的，但是为什么？</a:t>
            </a:r>
            <a:endParaRPr lang="zh-CN" altLang="en-US" sz="2800" b="1">
              <a:solidFill>
                <a:schemeClr val="bg1"/>
              </a:solidFill>
            </a:endParaRPr>
          </a:p>
        </p:txBody>
      </p:sp>
      <p:pic>
        <p:nvPicPr>
          <p:cNvPr id="4" name="图片 3"/>
          <p:cNvPicPr>
            <a:picLocks noChangeAspect="1"/>
          </p:cNvPicPr>
          <p:nvPr/>
        </p:nvPicPr>
        <p:blipFill>
          <a:blip r:embed="rId1"/>
          <a:srcRect l="8144" b="6927"/>
          <a:stretch>
            <a:fillRect/>
          </a:stretch>
        </p:blipFill>
        <p:spPr>
          <a:xfrm>
            <a:off x="-1270" y="3575685"/>
            <a:ext cx="4290060" cy="325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9075" y="213360"/>
            <a:ext cx="11471910" cy="5754370"/>
          </a:xfrm>
          <a:prstGeom prst="rect">
            <a:avLst/>
          </a:prstGeom>
          <a:noFill/>
        </p:spPr>
        <p:txBody>
          <a:bodyPr wrap="square" rtlCol="0" anchor="t">
            <a:spAutoFit/>
          </a:bodyPr>
          <a:p>
            <a:r>
              <a:rPr lang="zh-CN" altLang="en-US" sz="2800" b="1">
                <a:solidFill>
                  <a:schemeClr val="bg1"/>
                </a:solidFill>
              </a:rPr>
              <a:t>接下来我们来分析这种策略：</a:t>
            </a:r>
            <a:endParaRPr lang="zh-CN" altLang="en-US" sz="2800" b="1">
              <a:solidFill>
                <a:schemeClr val="bg1"/>
              </a:solidFill>
            </a:endParaRPr>
          </a:p>
          <a:p>
            <a:r>
              <a:rPr lang="zh-CN" altLang="en-US" sz="2800" b="1">
                <a:solidFill>
                  <a:schemeClr val="bg1"/>
                </a:solidFill>
              </a:rPr>
              <a:t>已知对于m元纸币，1，2，5元纸币使用了a，b，c张，我们有a+2b+5c=m；</a:t>
            </a:r>
            <a:endParaRPr lang="zh-CN" altLang="en-US" sz="2800" b="1">
              <a:solidFill>
                <a:schemeClr val="bg1"/>
              </a:solidFill>
            </a:endParaRPr>
          </a:p>
          <a:p>
            <a:r>
              <a:rPr lang="zh-CN" altLang="en-US" sz="2800" b="1">
                <a:solidFill>
                  <a:schemeClr val="bg1"/>
                </a:solidFill>
              </a:rPr>
              <a:t>假设存在一种情况，1、2、5元纸币使用数是x，y，z张，使用了更少的5元纸币（z&lt;c），且纸币张数更少（x+y+z&lt;a+b+c），即是用更少5元纸币得到最优解。</a:t>
            </a:r>
            <a:endParaRPr lang="zh-CN" altLang="en-US" sz="2800" b="1">
              <a:solidFill>
                <a:schemeClr val="bg1"/>
              </a:solidFill>
            </a:endParaRPr>
          </a:p>
          <a:p>
            <a:r>
              <a:rPr lang="zh-CN" altLang="en-US" sz="2800" b="1">
                <a:solidFill>
                  <a:schemeClr val="bg1"/>
                </a:solidFill>
              </a:rPr>
              <a:t>我们令k=5*(c-z)，k元纸币需要</a:t>
            </a:r>
            <a:r>
              <a:rPr lang="en-US" altLang="zh-CN" sz="2800" b="1">
                <a:solidFill>
                  <a:schemeClr val="bg1"/>
                </a:solidFill>
              </a:rPr>
              <a:t> </a:t>
            </a:r>
            <a:r>
              <a:rPr lang="zh-CN" altLang="en-US" sz="2800" b="1">
                <a:gradFill>
                  <a:gsLst>
                    <a:gs pos="0">
                      <a:srgbClr val="14CD68"/>
                    </a:gs>
                    <a:gs pos="100000">
                      <a:srgbClr val="0B6E38"/>
                    </a:gs>
                  </a:gsLst>
                  <a:lin scaled="0"/>
                </a:gradFill>
                <a:highlight>
                  <a:srgbClr val="FFFF00"/>
                </a:highlight>
              </a:rPr>
              <a:t>k/2</a:t>
            </a:r>
            <a:r>
              <a:rPr lang="en-US" altLang="zh-CN" sz="2800" b="1">
                <a:solidFill>
                  <a:schemeClr val="bg1"/>
                </a:solidFill>
              </a:rPr>
              <a:t> </a:t>
            </a:r>
            <a:r>
              <a:rPr lang="zh-CN" altLang="en-US" sz="2800" b="1">
                <a:solidFill>
                  <a:schemeClr val="bg1"/>
                </a:solidFill>
              </a:rPr>
              <a:t>张2元纸币，</a:t>
            </a:r>
            <a:r>
              <a:rPr lang="zh-CN" altLang="en-US" sz="2800" b="1">
                <a:solidFill>
                  <a:srgbClr val="00B050"/>
                </a:solidFill>
                <a:highlight>
                  <a:srgbClr val="FFFF00"/>
                </a:highlight>
              </a:rPr>
              <a:t>k%2</a:t>
            </a:r>
            <a:r>
              <a:rPr lang="zh-CN" altLang="en-US" sz="2800" b="1">
                <a:solidFill>
                  <a:schemeClr val="bg1"/>
                </a:solidFill>
              </a:rPr>
              <a:t>张1元纸币；容易知道，减少(c-z)张5元纸币，需要增加</a:t>
            </a:r>
            <a:r>
              <a:rPr lang="en-US" altLang="zh-CN" sz="2800" b="1">
                <a:solidFill>
                  <a:schemeClr val="bg1"/>
                </a:solidFill>
              </a:rPr>
              <a:t> </a:t>
            </a:r>
            <a:r>
              <a:rPr lang="zh-CN" altLang="en-US" sz="2800" b="1">
                <a:solidFill>
                  <a:srgbClr val="00B050"/>
                </a:solidFill>
                <a:highlight>
                  <a:srgbClr val="FFFF00"/>
                </a:highlight>
              </a:rPr>
              <a:t>(5*(c-z)/2)</a:t>
            </a:r>
            <a:r>
              <a:rPr lang="en-US" altLang="zh-CN" sz="2800" b="1">
                <a:solidFill>
                  <a:srgbClr val="00B050"/>
                </a:solidFill>
                <a:highlight>
                  <a:srgbClr val="FFFF00"/>
                </a:highlight>
              </a:rPr>
              <a:t> </a:t>
            </a:r>
            <a:r>
              <a:rPr lang="zh-CN" altLang="en-US" sz="2800" b="1">
                <a:solidFill>
                  <a:schemeClr val="bg1"/>
                </a:solidFill>
              </a:rPr>
              <a:t>张2元纸币和</a:t>
            </a:r>
            <a:r>
              <a:rPr lang="zh-CN" altLang="en-US" sz="2800" b="1">
                <a:solidFill>
                  <a:srgbClr val="00B050"/>
                </a:solidFill>
                <a:highlight>
                  <a:srgbClr val="FFFF00"/>
                </a:highlight>
              </a:rPr>
              <a:t>(5*(c-z))%2</a:t>
            </a:r>
            <a:r>
              <a:rPr lang="zh-CN" altLang="en-US" sz="2800" b="1">
                <a:solidFill>
                  <a:schemeClr val="bg1"/>
                </a:solidFill>
              </a:rPr>
              <a:t>张一元纸币</a:t>
            </a:r>
            <a:endParaRPr lang="zh-CN" altLang="en-US" sz="2800" b="1">
              <a:solidFill>
                <a:schemeClr val="bg1"/>
              </a:solidFill>
            </a:endParaRPr>
          </a:p>
          <a:p>
            <a:r>
              <a:rPr lang="zh-CN" altLang="en-US" sz="2800" b="1">
                <a:solidFill>
                  <a:schemeClr val="bg1"/>
                </a:solidFill>
              </a:rPr>
              <a:t>而这也使得x+y+z必然大于a+b+c。</a:t>
            </a:r>
            <a:endParaRPr lang="zh-CN" altLang="en-US" sz="2800" b="1">
              <a:solidFill>
                <a:schemeClr val="bg1"/>
              </a:solidFill>
            </a:endParaRPr>
          </a:p>
          <a:p>
            <a:r>
              <a:rPr lang="zh-CN" altLang="en-US" sz="2800" b="1">
                <a:solidFill>
                  <a:schemeClr val="bg1"/>
                </a:solidFill>
              </a:rPr>
              <a:t>由此我们知道不可能存在使用更少5元纸币的更优解。</a:t>
            </a:r>
            <a:endParaRPr lang="zh-CN" altLang="en-US" sz="2800" b="1">
              <a:solidFill>
                <a:schemeClr val="bg1"/>
              </a:solidFill>
            </a:endParaRPr>
          </a:p>
          <a:p>
            <a:r>
              <a:rPr lang="zh-CN" altLang="en-US" sz="2800" b="1">
                <a:solidFill>
                  <a:schemeClr val="bg1"/>
                </a:solidFill>
              </a:rPr>
              <a:t>所以优先使用大额纸币在本情景下是一种正确的贪心选择</a:t>
            </a:r>
            <a:endParaRPr lang="zh-CN" altLang="en-US" sz="2800" b="1">
              <a:solidFill>
                <a:schemeClr val="bg1"/>
              </a:solidFill>
            </a:endParaRPr>
          </a:p>
          <a:p>
            <a:endParaRPr lang="zh-CN" altLang="en-US" sz="2400" b="1">
              <a:solidFill>
                <a:schemeClr val="bg1"/>
              </a:solidFill>
            </a:endParaRPr>
          </a:p>
          <a:p>
            <a:endParaRPr lang="zh-CN" altLang="en-US">
              <a:solidFill>
                <a:schemeClr val="bg1"/>
              </a:solidFill>
            </a:endParaRPr>
          </a:p>
          <a:p>
            <a:endParaRPr lang="zh-CN" altLang="en-US">
              <a:solidFill>
                <a:schemeClr val="bg1"/>
              </a:solidFill>
            </a:endParaRPr>
          </a:p>
        </p:txBody>
      </p:sp>
      <p:pic>
        <p:nvPicPr>
          <p:cNvPr id="4" name="图片 3"/>
          <p:cNvPicPr>
            <a:picLocks noChangeAspect="1"/>
          </p:cNvPicPr>
          <p:nvPr/>
        </p:nvPicPr>
        <p:blipFill>
          <a:blip r:embed="rId1"/>
          <a:srcRect r="24151" b="6595"/>
          <a:stretch>
            <a:fillRect/>
          </a:stretch>
        </p:blipFill>
        <p:spPr>
          <a:xfrm>
            <a:off x="7418705" y="2783205"/>
            <a:ext cx="4750435" cy="4083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3400" y="760095"/>
            <a:ext cx="10061575" cy="2061210"/>
          </a:xfrm>
          <a:prstGeom prst="rect">
            <a:avLst/>
          </a:prstGeom>
          <a:noFill/>
        </p:spPr>
        <p:txBody>
          <a:bodyPr wrap="square" rtlCol="0" anchor="t">
            <a:spAutoFit/>
          </a:bodyPr>
          <a:p>
            <a:r>
              <a:rPr lang="zh-CN" altLang="en-US" sz="3200" b="1">
                <a:solidFill>
                  <a:schemeClr val="bg1"/>
                </a:solidFill>
              </a:rPr>
              <a:t>假如我们把题目变成这样，原来的策略还能生效吗？</a:t>
            </a:r>
            <a:endParaRPr lang="zh-CN" altLang="en-US" sz="3200" b="1">
              <a:solidFill>
                <a:schemeClr val="bg1"/>
              </a:solidFill>
            </a:endParaRPr>
          </a:p>
          <a:p>
            <a:endParaRPr lang="zh-CN" altLang="en-US" sz="3200" b="1">
              <a:solidFill>
                <a:schemeClr val="bg1"/>
              </a:solidFill>
            </a:endParaRPr>
          </a:p>
          <a:p>
            <a:r>
              <a:rPr lang="zh-CN" altLang="en-US" sz="3200" b="1">
                <a:solidFill>
                  <a:schemeClr val="bg1"/>
                </a:solidFill>
              </a:rPr>
              <a:t>有1元、5元、7元的纸币分别有a[1], a[2], a[3]张，要用这些纸币凑出m元，至少要用多少张纸币？</a:t>
            </a:r>
            <a:endParaRPr lang="zh-CN" altLang="en-US" sz="3200" b="1">
              <a:solidFill>
                <a:schemeClr val="bg1"/>
              </a:solidFill>
            </a:endParaRPr>
          </a:p>
        </p:txBody>
      </p:sp>
      <p:sp>
        <p:nvSpPr>
          <p:cNvPr id="3" name="文本框 2"/>
          <p:cNvSpPr txBox="1"/>
          <p:nvPr/>
        </p:nvSpPr>
        <p:spPr>
          <a:xfrm>
            <a:off x="700405" y="3531235"/>
            <a:ext cx="10791190" cy="2245360"/>
          </a:xfrm>
          <a:prstGeom prst="rect">
            <a:avLst/>
          </a:prstGeom>
          <a:noFill/>
        </p:spPr>
        <p:txBody>
          <a:bodyPr wrap="square" rtlCol="0" anchor="t">
            <a:spAutoFit/>
          </a:bodyPr>
          <a:p>
            <a:r>
              <a:rPr lang="zh-CN" altLang="en-US" sz="2800" b="1">
                <a:solidFill>
                  <a:schemeClr val="bg1"/>
                </a:solidFill>
                <a:sym typeface="+mn-ea"/>
              </a:rPr>
              <a:t>对于1、5、7元纸币，比如说要凑出10元，</a:t>
            </a:r>
            <a:endParaRPr lang="zh-CN" altLang="en-US" sz="2800" b="1">
              <a:solidFill>
                <a:schemeClr val="bg1"/>
              </a:solidFill>
              <a:sym typeface="+mn-ea"/>
            </a:endParaRPr>
          </a:p>
          <a:p>
            <a:r>
              <a:rPr lang="zh-CN" altLang="en-US" sz="2800" b="1">
                <a:solidFill>
                  <a:schemeClr val="bg1"/>
                </a:solidFill>
                <a:sym typeface="+mn-ea"/>
              </a:rPr>
              <a:t>如果优先使用7元纸币，则张数是4；（1+1+1+7）</a:t>
            </a:r>
            <a:endParaRPr lang="zh-CN" altLang="en-US" sz="2800" b="1">
              <a:solidFill>
                <a:schemeClr val="bg1"/>
              </a:solidFill>
            </a:endParaRPr>
          </a:p>
          <a:p>
            <a:r>
              <a:rPr lang="zh-CN" altLang="en-US" sz="2800" b="1">
                <a:solidFill>
                  <a:schemeClr val="bg1"/>
                </a:solidFill>
                <a:sym typeface="+mn-ea"/>
              </a:rPr>
              <a:t>但如果只使用5元纸币，则张数是2；（5+5）</a:t>
            </a:r>
            <a:endParaRPr lang="zh-CN" altLang="en-US" sz="2800" b="1">
              <a:solidFill>
                <a:schemeClr val="bg1"/>
              </a:solidFill>
            </a:endParaRPr>
          </a:p>
          <a:p>
            <a:r>
              <a:rPr lang="zh-CN" altLang="en-US" sz="2800" b="1">
                <a:solidFill>
                  <a:schemeClr val="bg1"/>
                </a:solidFill>
                <a:sym typeface="+mn-ea"/>
              </a:rPr>
              <a:t>在这种情况下，优先使用大额纸币是不正确的贪心选择。</a:t>
            </a:r>
            <a:endParaRPr lang="zh-CN" altLang="en-US" sz="2800" b="1">
              <a:solidFill>
                <a:schemeClr val="bg1"/>
              </a:solidFill>
            </a:endParaRPr>
          </a:p>
          <a:p>
            <a:r>
              <a:rPr lang="zh-CN" altLang="en-US" sz="2800" b="1">
                <a:solidFill>
                  <a:schemeClr val="bg1"/>
                </a:solidFill>
                <a:sym typeface="+mn-ea"/>
              </a:rPr>
              <a:t>（但用动态规划仍能得到最优解）</a:t>
            </a:r>
            <a:endParaRPr lang="zh-CN" altLang="en-US" sz="2800" b="1">
              <a:solidFill>
                <a:schemeClr val="bg1"/>
              </a:solidFill>
              <a:sym typeface="+mn-ea"/>
            </a:endParaRPr>
          </a:p>
        </p:txBody>
      </p:sp>
      <p:pic>
        <p:nvPicPr>
          <p:cNvPr id="4" name="图片 3"/>
          <p:cNvPicPr>
            <a:picLocks noChangeAspect="1"/>
          </p:cNvPicPr>
          <p:nvPr/>
        </p:nvPicPr>
        <p:blipFill>
          <a:blip r:embed="rId1"/>
          <a:stretch>
            <a:fillRect/>
          </a:stretch>
        </p:blipFill>
        <p:spPr>
          <a:xfrm>
            <a:off x="7986395" y="1198880"/>
            <a:ext cx="7555230" cy="565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0"/>
          <p:cNvSpPr txBox="1">
            <a:spLocks noChangeArrowheads="1"/>
          </p:cNvSpPr>
          <p:nvPr/>
        </p:nvSpPr>
        <p:spPr bwMode="auto">
          <a:xfrm>
            <a:off x="4279900" y="151448"/>
            <a:ext cx="60007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ts val="300"/>
              </a:spcBef>
              <a:buFont typeface="Arial" panose="020B0604020202020204" pitchFamily="34" charset="0"/>
              <a:buNone/>
            </a:pPr>
            <a:r>
              <a:rPr lang="zh-CN" altLang="en-US" sz="2200">
                <a:solidFill>
                  <a:schemeClr val="bg1"/>
                </a:solidFill>
                <a:latin typeface="微软雅黑" panose="020B0503020204020204" charset="-122"/>
                <a:ea typeface="微软雅黑" panose="020B0503020204020204" charset="-122"/>
              </a:rPr>
              <a:t>突然有一天</a:t>
            </a:r>
            <a:r>
              <a:rPr lang="en-US" altLang="zh-CN" sz="2200">
                <a:solidFill>
                  <a:schemeClr val="bg1"/>
                </a:solidFill>
                <a:latin typeface="微软雅黑" panose="020B0503020204020204" charset="-122"/>
                <a:ea typeface="微软雅黑" panose="020B0503020204020204" charset="-122"/>
              </a:rPr>
              <a:t> xbb</a:t>
            </a:r>
            <a:r>
              <a:rPr lang="zh-CN" altLang="en-US" sz="2200">
                <a:solidFill>
                  <a:schemeClr val="bg1"/>
                </a:solidFill>
                <a:latin typeface="微软雅黑" panose="020B0503020204020204" charset="-122"/>
                <a:ea typeface="微软雅黑" panose="020B0503020204020204" charset="-122"/>
              </a:rPr>
              <a:t>又产生了一个疑问</a:t>
            </a:r>
            <a:r>
              <a:rPr lang="en-US" altLang="zh-CN" sz="2200">
                <a:solidFill>
                  <a:schemeClr val="bg1"/>
                </a:solidFill>
                <a:latin typeface="微软雅黑" panose="020B0503020204020204" charset="-122"/>
                <a:ea typeface="微软雅黑" panose="020B0503020204020204" charset="-122"/>
              </a:rPr>
              <a:t>(</a:t>
            </a:r>
            <a:r>
              <a:rPr lang="zh-CN" altLang="en-US" sz="2200">
                <a:solidFill>
                  <a:schemeClr val="bg1"/>
                </a:solidFill>
                <a:latin typeface="微软雅黑" panose="020B0503020204020204" charset="-122"/>
                <a:ea typeface="微软雅黑" panose="020B0503020204020204" charset="-122"/>
              </a:rPr>
              <a:t>例题</a:t>
            </a:r>
            <a:r>
              <a:rPr lang="en-US" altLang="zh-CN" sz="2200">
                <a:solidFill>
                  <a:schemeClr val="bg1"/>
                </a:solidFill>
                <a:latin typeface="微软雅黑" panose="020B0503020204020204" charset="-122"/>
                <a:ea typeface="微软雅黑" panose="020B0503020204020204" charset="-122"/>
              </a:rPr>
              <a:t>1</a:t>
            </a:r>
            <a:r>
              <a:rPr lang="zh-CN" altLang="en-US" sz="2200">
                <a:solidFill>
                  <a:schemeClr val="bg1"/>
                </a:solidFill>
                <a:latin typeface="微软雅黑" panose="020B0503020204020204" charset="-122"/>
                <a:ea typeface="微软雅黑" panose="020B0503020204020204" charset="-122"/>
              </a:rPr>
              <a:t>）</a:t>
            </a:r>
            <a:endParaRPr lang="zh-CN" altLang="en-US" sz="2200">
              <a:solidFill>
                <a:schemeClr val="bg1"/>
              </a:solidFill>
              <a:latin typeface="微软雅黑" panose="020B0503020204020204" charset="-122"/>
              <a:ea typeface="微软雅黑" panose="020B0503020204020204" charset="-122"/>
            </a:endParaRPr>
          </a:p>
        </p:txBody>
      </p:sp>
      <p:sp>
        <p:nvSpPr>
          <p:cNvPr id="5131" name="Freeform 6"/>
          <p:cNvSpPr/>
          <p:nvPr/>
        </p:nvSpPr>
        <p:spPr bwMode="auto">
          <a:xfrm>
            <a:off x="910908" y="255905"/>
            <a:ext cx="149225" cy="158750"/>
          </a:xfrm>
          <a:custGeom>
            <a:avLst/>
            <a:gdLst>
              <a:gd name="T0" fmla="*/ 0 w 94"/>
              <a:gd name="T1" fmla="*/ 117475 h 100"/>
              <a:gd name="T2" fmla="*/ 107950 w 94"/>
              <a:gd name="T3" fmla="*/ 0 h 100"/>
              <a:gd name="T4" fmla="*/ 149225 w 94"/>
              <a:gd name="T5" fmla="*/ 44450 h 100"/>
              <a:gd name="T6" fmla="*/ 44450 w 94"/>
              <a:gd name="T7" fmla="*/ 158750 h 100"/>
              <a:gd name="T8" fmla="*/ 0 w 94"/>
              <a:gd name="T9" fmla="*/ 117475 h 100"/>
              <a:gd name="T10" fmla="*/ 0 60000 65536"/>
              <a:gd name="T11" fmla="*/ 0 60000 65536"/>
              <a:gd name="T12" fmla="*/ 0 60000 65536"/>
              <a:gd name="T13" fmla="*/ 0 60000 65536"/>
              <a:gd name="T14" fmla="*/ 0 60000 65536"/>
              <a:gd name="T15" fmla="*/ 0 w 94"/>
              <a:gd name="T16" fmla="*/ 0 h 100"/>
              <a:gd name="T17" fmla="*/ 94 w 94"/>
              <a:gd name="T18" fmla="*/ 100 h 100"/>
            </a:gdLst>
            <a:ahLst/>
            <a:cxnLst>
              <a:cxn ang="T10">
                <a:pos x="T0" y="T1"/>
              </a:cxn>
              <a:cxn ang="T11">
                <a:pos x="T2" y="T3"/>
              </a:cxn>
              <a:cxn ang="T12">
                <a:pos x="T4" y="T5"/>
              </a:cxn>
              <a:cxn ang="T13">
                <a:pos x="T6" y="T7"/>
              </a:cxn>
              <a:cxn ang="T14">
                <a:pos x="T8" y="T9"/>
              </a:cxn>
            </a:cxnLst>
            <a:rect l="T15" t="T16" r="T17" b="T18"/>
            <a:pathLst>
              <a:path w="94" h="100">
                <a:moveTo>
                  <a:pt x="0" y="74"/>
                </a:moveTo>
                <a:lnTo>
                  <a:pt x="68" y="0"/>
                </a:lnTo>
                <a:lnTo>
                  <a:pt x="94" y="28"/>
                </a:lnTo>
                <a:lnTo>
                  <a:pt x="28" y="100"/>
                </a:lnTo>
                <a:lnTo>
                  <a:pt x="0" y="74"/>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 name="Freeform 7"/>
          <p:cNvSpPr/>
          <p:nvPr/>
        </p:nvSpPr>
        <p:spPr bwMode="auto">
          <a:xfrm>
            <a:off x="987108" y="476568"/>
            <a:ext cx="163512" cy="104775"/>
          </a:xfrm>
          <a:custGeom>
            <a:avLst/>
            <a:gdLst>
              <a:gd name="T0" fmla="*/ 0 w 103"/>
              <a:gd name="T1" fmla="*/ 46038 h 66"/>
              <a:gd name="T2" fmla="*/ 149225 w 103"/>
              <a:gd name="T3" fmla="*/ 0 h 66"/>
              <a:gd name="T4" fmla="*/ 163512 w 103"/>
              <a:gd name="T5" fmla="*/ 63500 h 66"/>
              <a:gd name="T6" fmla="*/ 17462 w 103"/>
              <a:gd name="T7" fmla="*/ 104775 h 66"/>
              <a:gd name="T8" fmla="*/ 0 w 103"/>
              <a:gd name="T9" fmla="*/ 46038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0" y="29"/>
                </a:moveTo>
                <a:lnTo>
                  <a:pt x="94" y="0"/>
                </a:lnTo>
                <a:lnTo>
                  <a:pt x="103" y="40"/>
                </a:lnTo>
                <a:lnTo>
                  <a:pt x="11" y="66"/>
                </a:lnTo>
                <a:lnTo>
                  <a:pt x="0" y="29"/>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 name="Freeform 8"/>
          <p:cNvSpPr/>
          <p:nvPr/>
        </p:nvSpPr>
        <p:spPr bwMode="auto">
          <a:xfrm>
            <a:off x="1014095" y="698818"/>
            <a:ext cx="158750" cy="80962"/>
          </a:xfrm>
          <a:custGeom>
            <a:avLst/>
            <a:gdLst>
              <a:gd name="T0" fmla="*/ 9525 w 100"/>
              <a:gd name="T1" fmla="*/ 0 h 51"/>
              <a:gd name="T2" fmla="*/ 158750 w 100"/>
              <a:gd name="T3" fmla="*/ 22225 h 51"/>
              <a:gd name="T4" fmla="*/ 149225 w 100"/>
              <a:gd name="T5" fmla="*/ 80962 h 51"/>
              <a:gd name="T6" fmla="*/ 0 w 100"/>
              <a:gd name="T7" fmla="*/ 63500 h 51"/>
              <a:gd name="T8" fmla="*/ 9525 w 100"/>
              <a:gd name="T9" fmla="*/ 0 h 51"/>
              <a:gd name="T10" fmla="*/ 0 60000 65536"/>
              <a:gd name="T11" fmla="*/ 0 60000 65536"/>
              <a:gd name="T12" fmla="*/ 0 60000 65536"/>
              <a:gd name="T13" fmla="*/ 0 60000 65536"/>
              <a:gd name="T14" fmla="*/ 0 60000 65536"/>
              <a:gd name="T15" fmla="*/ 0 w 100"/>
              <a:gd name="T16" fmla="*/ 0 h 51"/>
              <a:gd name="T17" fmla="*/ 100 w 100"/>
              <a:gd name="T18" fmla="*/ 51 h 51"/>
            </a:gdLst>
            <a:ahLst/>
            <a:cxnLst>
              <a:cxn ang="T10">
                <a:pos x="T0" y="T1"/>
              </a:cxn>
              <a:cxn ang="T11">
                <a:pos x="T2" y="T3"/>
              </a:cxn>
              <a:cxn ang="T12">
                <a:pos x="T4" y="T5"/>
              </a:cxn>
              <a:cxn ang="T13">
                <a:pos x="T6" y="T7"/>
              </a:cxn>
              <a:cxn ang="T14">
                <a:pos x="T8" y="T9"/>
              </a:cxn>
            </a:cxnLst>
            <a:rect l="T15" t="T16" r="T17" b="T18"/>
            <a:pathLst>
              <a:path w="100" h="51">
                <a:moveTo>
                  <a:pt x="6" y="0"/>
                </a:moveTo>
                <a:lnTo>
                  <a:pt x="100" y="14"/>
                </a:lnTo>
                <a:lnTo>
                  <a:pt x="94" y="51"/>
                </a:lnTo>
                <a:lnTo>
                  <a:pt x="0" y="40"/>
                </a:lnTo>
                <a:lnTo>
                  <a:pt x="6" y="0"/>
                </a:lnTo>
                <a:close/>
              </a:path>
            </a:pathLst>
          </a:custGeom>
          <a:noFill/>
          <a:ln w="25400" cmpd="sng">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134" name="组合 6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733" y="384493"/>
            <a:ext cx="5175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204845" y="1404620"/>
            <a:ext cx="7240270" cy="332295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zh-CN" sz="2800" b="1">
                <a:solidFill>
                  <a:schemeClr val="bg1"/>
                </a:solidFill>
                <a:sym typeface="+mn-ea"/>
              </a:rPr>
              <a:t>n个人，已知每个人体重，独木舟承重固定，每只独木舟最多坐两个人，可以坐一个人或者两个人。显然要求总重量不超过独木舟承重，</a:t>
            </a:r>
            <a:r>
              <a:rPr lang="en-US" altLang="zh-CN" sz="2800" b="1">
                <a:gradFill>
                  <a:gsLst>
                    <a:gs pos="0">
                      <a:srgbClr val="14CD68"/>
                    </a:gs>
                    <a:gs pos="100000">
                      <a:srgbClr val="035C7D"/>
                    </a:gs>
                  </a:gsLst>
                  <a:lin scaled="0"/>
                </a:gradFill>
                <a:highlight>
                  <a:srgbClr val="FFFF00"/>
                </a:highlight>
                <a:sym typeface="+mn-ea"/>
              </a:rPr>
              <a:t>假设每个人体重</a:t>
            </a:r>
            <a:r>
              <a:rPr lang="zh-CN" altLang="en-US" sz="2800" b="1">
                <a:gradFill>
                  <a:gsLst>
                    <a:gs pos="0">
                      <a:srgbClr val="14CD68"/>
                    </a:gs>
                    <a:gs pos="100000">
                      <a:srgbClr val="035C7D"/>
                    </a:gs>
                  </a:gsLst>
                  <a:lin scaled="0"/>
                </a:gradFill>
                <a:highlight>
                  <a:srgbClr val="FFFF00"/>
                </a:highlight>
                <a:sym typeface="+mn-ea"/>
              </a:rPr>
              <a:t>都</a:t>
            </a:r>
            <a:r>
              <a:rPr lang="en-US" altLang="zh-CN" sz="2800" b="1">
                <a:gradFill>
                  <a:gsLst>
                    <a:gs pos="0">
                      <a:srgbClr val="14CD68"/>
                    </a:gs>
                    <a:gs pos="100000">
                      <a:srgbClr val="035C7D"/>
                    </a:gs>
                  </a:gsLst>
                  <a:lin scaled="0"/>
                </a:gradFill>
                <a:highlight>
                  <a:srgbClr val="FFFF00"/>
                </a:highlight>
                <a:sym typeface="+mn-ea"/>
              </a:rPr>
              <a:t>不超过独木舟承重</a:t>
            </a:r>
            <a:r>
              <a:rPr lang="en-US" altLang="zh-CN" sz="2800" b="1">
                <a:solidFill>
                  <a:schemeClr val="bg1"/>
                </a:solidFill>
                <a:sym typeface="+mn-ea"/>
              </a:rPr>
              <a:t>，问最少需要几只独木舟？</a:t>
            </a:r>
            <a:endParaRPr lang="en-US" altLang="zh-CN" sz="2800" b="1" spc="200">
              <a:solidFill>
                <a:schemeClr val="bg1"/>
              </a:solidFill>
              <a:uFillTx/>
              <a:latin typeface="汉仪中黑简" panose="02010600000101010101" charset="-122"/>
              <a:ea typeface="汉仪中黑简" panose="02010600000101010101" charset="-122"/>
              <a:cs typeface="汉仪中黑简" panose="02010600000101010101" charset="-122"/>
              <a:sym typeface="+mn-ea"/>
            </a:endParaRPr>
          </a:p>
        </p:txBody>
      </p:sp>
      <p:pic>
        <p:nvPicPr>
          <p:cNvPr id="8" name="图片 7"/>
          <p:cNvPicPr>
            <a:picLocks noChangeAspect="1"/>
          </p:cNvPicPr>
          <p:nvPr/>
        </p:nvPicPr>
        <p:blipFill>
          <a:blip r:embed="rId2"/>
          <a:srcRect b="5907"/>
          <a:stretch>
            <a:fillRect/>
          </a:stretch>
        </p:blipFill>
        <p:spPr>
          <a:xfrm>
            <a:off x="0" y="1323340"/>
            <a:ext cx="4121785" cy="55346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770" y="486410"/>
            <a:ext cx="11613515" cy="6579235"/>
          </a:xfrm>
          <a:prstGeom prst="rect">
            <a:avLst/>
          </a:prstGeom>
          <a:noFill/>
        </p:spPr>
        <p:txBody>
          <a:bodyPr wrap="square" rtlCol="0" anchor="t">
            <a:noAutofit/>
          </a:bodyPr>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一个显然的策略是按照人的体重排序。</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极端化贪心策略，最重的人要上船——如果最重的人和最轻的人体重总和不超过船的承重，则他们两个占用一条船。否则最重的人单独占一条船。转变为(n – 1)或者(n – 2)的问题了。</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关键在于这种贪心策略是正确的。我们可以证明，最优解也可以变为这种策略。</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（1） 假设最重的人和最轻的人的体重和超过了船的承重，那么最优解中，显然也是最重的人单独占一条船，所以这种情况下最优解和贪心策略是相同的。</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（2） 假设最重的人和最轻的人的体重和没超过船的承重。</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（2.1）如果最优解中，最重的人单独占用一条船，则可以把最轻的人也放上去，这样最优解用的船数不增加。如果最轻的人占用一条船，同样我们可以把最重的人放上去，最优解船数不增。</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（2.2） 如果最优解中最重的人x和x’占用一只船(x, x’)，而最轻的人y和y’占用一只船(y, y’)</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我们换成(x, y) (x’,y’)</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(x, y)显然没超过船的承重——因为我们假设就是如此。关键看(x’, y’)。</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x’ + y’&lt;= x’ + x 因为(x’, x)没超重，所以(x’,y’)也合法。所以换一下，最优解船数也不增。 这样我们就证明了如果可能把最重的人和最轻的人放在一条船上，不会影响最优解。</a:t>
            </a:r>
            <a:endParaRPr kumimoji="0" lang="zh-CN" altLang="en-US" sz="2000" b="1" i="0" u="none" strike="noStrike" kern="1200" cap="none" spc="0" normalizeH="0" baseline="0" noProof="1">
              <a:solidFill>
                <a:schemeClr val="bg1"/>
              </a:solidFill>
              <a:latin typeface="+mn-lt"/>
              <a:ea typeface="+mn-ea"/>
              <a:cs typeface="+mn-cs"/>
            </a:endParaRPr>
          </a:p>
          <a:p>
            <a:pPr marR="0" indent="0" algn="l" defTabSz="914400" rtl="0" eaLnBrk="1" fontAlgn="base" latinLnBrk="0" hangingPunct="1">
              <a:lnSpc>
                <a:spcPct val="100000"/>
              </a:lnSpc>
              <a:spcBef>
                <a:spcPct val="20000"/>
              </a:spcBef>
              <a:spcAft>
                <a:spcPct val="0"/>
              </a:spcAft>
              <a:buClrTx/>
              <a:buSzTx/>
              <a:buFontTx/>
              <a:buNone/>
            </a:pPr>
            <a:r>
              <a:rPr lang="zh-CN" altLang="en-US" sz="2000" b="1">
                <a:solidFill>
                  <a:schemeClr val="bg1"/>
                </a:solidFill>
                <a:sym typeface="+mn-ea"/>
              </a:rPr>
              <a:t>反复应用这个策略，就可以把n降低为(n – 1)或者(n – 2)个人的规模，从而</a:t>
            </a:r>
            <a:r>
              <a:rPr lang="zh-CN" altLang="en-US" sz="2000" b="1">
                <a:solidFill>
                  <a:schemeClr val="bg1"/>
                </a:solidFill>
                <a:sym typeface="+mn-ea"/>
              </a:rPr>
              <a:t>逐步解决这个问题。</a:t>
            </a:r>
            <a:endParaRPr lang="zh-CN" altLang="en-US" sz="2000" b="1">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KSO_WM_UNIT_PLACING_PICTURE_USER_VIEWPORT" val="{&quot;height&quot;:1803,&quot;width&quot;:448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PLACING_PICTURE_USER_VIEWPORT" val="{&quot;height&quot;:5049,&quot;width&quot;:1440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1803,&quot;width&quot;:4480}"/>
</p:tagLst>
</file>

<file path=ppt/tags/tag24.xml><?xml version="1.0" encoding="utf-8"?>
<p:tagLst xmlns:p="http://schemas.openxmlformats.org/presentationml/2006/main">
  <p:tag name="COMMONDATA" val="eyJoZGlkIjoiMmM1N2YwODJkNzY2Mjg3ZDQ3YTBmNzI5MTdhZjA4NWQifQ=="/>
  <p:tag name="KSO_WPP_MARK_KEY" val="e84cb22d-4914-41c2-8c20-615544f4b452"/>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3402</Words>
  <Application>WPS 演示</Application>
  <PresentationFormat>宽屏</PresentationFormat>
  <Paragraphs>171</Paragraphs>
  <Slides>30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Arial</vt:lpstr>
      <vt:lpstr>宋体</vt:lpstr>
      <vt:lpstr>Wingdings</vt:lpstr>
      <vt:lpstr>Calibri</vt:lpstr>
      <vt:lpstr>微软雅黑</vt:lpstr>
      <vt:lpstr>汉仪中黑简</vt:lpstr>
      <vt:lpstr>Arial Unicode MS</vt:lpstr>
      <vt:lpstr>幼圆</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区间贪心经典例题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Kris次次</cp:lastModifiedBy>
  <cp:revision>16</cp:revision>
  <dcterms:created xsi:type="dcterms:W3CDTF">2023-01-01T06:11:00Z</dcterms:created>
  <dcterms:modified xsi:type="dcterms:W3CDTF">2023-01-05T04:12:42Z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103F2BE976A84AE69F085FA7BD7CFD6E</vt:lpwstr>
  </property>
  <property fmtid="{D5CDD505-2E9C-101B-9397-08002B2CF9AE}" pid="3" name="KSOProductBuildVer">
    <vt:lpwstr>2052-11.1.0.12980</vt:lpwstr>
  </property>
</Properties>
</file>